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82" r:id="rId3"/>
    <p:sldId id="291" r:id="rId4"/>
    <p:sldId id="293" r:id="rId5"/>
    <p:sldId id="292" r:id="rId6"/>
    <p:sldId id="285" r:id="rId7"/>
    <p:sldId id="284" r:id="rId8"/>
    <p:sldId id="283" r:id="rId9"/>
    <p:sldId id="286" r:id="rId1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33CC"/>
    <a:srgbClr val="0000FF"/>
    <a:srgbClr val="66FF33"/>
    <a:srgbClr val="66FFFF"/>
    <a:srgbClr val="FF99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0" autoAdjust="0"/>
  </p:normalViewPr>
  <p:slideViewPr>
    <p:cSldViewPr>
      <p:cViewPr>
        <p:scale>
          <a:sx n="100" d="100"/>
          <a:sy n="100" d="100"/>
        </p:scale>
        <p:origin x="-19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B6791A-C308-4B0E-B451-816ABD7829F1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5CB625F-035E-42AF-926B-27FB6AA6B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15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D03AE2-20E4-474D-A3DF-36B24C7289F3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B45012-B859-4541-9EA9-EE6253987367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D63A966-F3AF-4321-9BBB-6EF31A0A12C8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B4EAFC4-36E8-486F-9004-B5A5323EA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3FF1-EF2B-4D6A-9F18-2768C25E7A0A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19665-2469-4B0B-BFC5-6850B4CB9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F81C-8E0A-4C53-A208-AA450A2D6B1E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1D70-A8B2-4216-963A-E07A1B162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92428-0807-47F8-BC0A-59C524F6DF6A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AA416-0A27-4541-8E31-A824DF029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27B390-A7F5-4054-A904-4A3DF3B45F46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58ECCE-BC39-4810-9786-6372D0C18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6398FF-C679-4CDB-AB60-9A74A8C1C181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F74E52-0904-4E99-8BA6-78AD195E6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BCD20E-5012-45C2-B422-261D48303496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9A5169-BA6D-4AF3-963A-E835870E7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C97977-2521-461F-8931-81FAEC75E9CB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EC43EF-0B10-4335-AB06-8D7738162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98777-5720-482B-8197-4DE7E67006EA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81ABF-6C3D-481B-8660-32E29460E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EBC811-9072-4634-AD47-9DCF2CB1EAE4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807284-FC2D-4DB9-B631-0A16D51A6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FFA541E-B89F-4156-A2A3-004C982B5F1E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57B143D-33CC-4B60-8C2E-30F9B2324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92C18C8-75F6-45C2-8A99-FF2B4A7F2200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C9F5E4C-A96C-4DB9-B92D-0B8C12974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8" r:id="rId2"/>
    <p:sldLayoutId id="2147483763" r:id="rId3"/>
    <p:sldLayoutId id="2147483764" r:id="rId4"/>
    <p:sldLayoutId id="2147483765" r:id="rId5"/>
    <p:sldLayoutId id="2147483766" r:id="rId6"/>
    <p:sldLayoutId id="2147483759" r:id="rId7"/>
    <p:sldLayoutId id="2147483767" r:id="rId8"/>
    <p:sldLayoutId id="2147483768" r:id="rId9"/>
    <p:sldLayoutId id="2147483760" r:id="rId10"/>
    <p:sldLayoutId id="21474837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kadry@gb2-bratsk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643174" y="357166"/>
            <a:ext cx="6215106" cy="35004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ОБЛАСТНОЕ                         ГОСУДАРСТВЕННОЕ     БЮДЖЕТНОЕ УЧРЕЖДЕНИЕ ЗДРАВООХРАНЕНИЯ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БРАТСКАЯ   ГОРОДСКАЯ </a:t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БОЛЬНИЦА № 2»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83568" y="4286256"/>
            <a:ext cx="8280921" cy="714380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Verdana" pitchFamily="34" charset="0"/>
              </a:defRPr>
            </a:lvl9pPr>
            <a:extLst/>
          </a:lstStyle>
          <a:p>
            <a:pPr algn="l"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лавный врач	            Евгения Анатольевна Кропотина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2" descr="C:\Users\Admin\Desktop\эмблем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23050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8136904" cy="2808312"/>
          </a:xfrm>
        </p:spPr>
        <p:txBody>
          <a:bodyPr>
            <a:noAutofit/>
          </a:bodyPr>
          <a:lstStyle/>
          <a:p>
            <a:pPr algn="ctr"/>
            <a:r>
              <a:rPr lang="ru-RU" sz="1600" dirty="0"/>
              <a:t>ОГБУЗ «</a:t>
            </a:r>
            <a:r>
              <a:rPr lang="ru-RU" sz="1600" dirty="0">
                <a:effectLst/>
              </a:rPr>
              <a:t>БРАТСКАЯ</a:t>
            </a:r>
            <a:r>
              <a:rPr lang="ru-RU" sz="1600" dirty="0"/>
              <a:t> ГОРОДСКАЯ БОЛЬНИЦА № 2» </a:t>
            </a:r>
            <a:r>
              <a:rPr lang="ru-RU" sz="1600" dirty="0" smtClean="0"/>
              <a:t>находится в жилом районе Энергетик, г. Братска. </a:t>
            </a:r>
            <a:br>
              <a:rPr lang="ru-RU" sz="1600" dirty="0" smtClean="0"/>
            </a:br>
            <a:r>
              <a:rPr lang="ru-RU" sz="1600" dirty="0" smtClean="0"/>
              <a:t>Имеет </a:t>
            </a:r>
            <a:r>
              <a:rPr lang="ru-RU" sz="1600" dirty="0"/>
              <a:t>в своем составе </a:t>
            </a:r>
            <a:r>
              <a:rPr lang="ru-RU" sz="1600" dirty="0" smtClean="0"/>
              <a:t>взрослую поликлинику</a:t>
            </a:r>
            <a:r>
              <a:rPr lang="ru-RU" sz="1600" dirty="0"/>
              <a:t>, детскую поликлинику, женскую консультацию, круглосуточный стационар, дневные стационары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       </a:t>
            </a:r>
            <a:r>
              <a:rPr lang="ru-RU" sz="1600" dirty="0"/>
              <a:t>В состав круглосуточного стационара входят: «Региональный сосудистый </a:t>
            </a:r>
            <a:r>
              <a:rPr lang="ru-RU" sz="1600" dirty="0" smtClean="0"/>
              <a:t>центр 2», </a:t>
            </a:r>
            <a:r>
              <a:rPr lang="ru-RU" sz="1600" dirty="0"/>
              <a:t>хирургическое, гинекологическое, </a:t>
            </a:r>
            <a:r>
              <a:rPr lang="ru-RU" sz="1600" dirty="0" smtClean="0"/>
              <a:t>офтальмологическое, травматологическое  отделения.  В РСЦ 2 оказывается  высокотехнологическая медицинская  помощь.</a:t>
            </a:r>
            <a:endParaRPr lang="ru-RU" sz="1200" dirty="0">
              <a:effectLst/>
            </a:endParaRPr>
          </a:p>
        </p:txBody>
      </p:sp>
      <p:pic>
        <p:nvPicPr>
          <p:cNvPr id="10243" name="Picture 9" descr="C:\Documents and Settings\IRINA\Рабочий стол\Горюнова\Новая папка (2)\ЖЕНСКАЯ111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140968"/>
            <a:ext cx="3827461" cy="17859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244" name="Picture 8" descr="C:\Documents and Settings\IRINA\Рабочий стол\Горюнова\Новая папка (2)\Паду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097884"/>
            <a:ext cx="3827461" cy="162083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245" name="Picture 3" descr="C:\Documents and Settings\IRINA\Рабочий стол\Горюнова\Новая папка (2)\ДЕТСК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085184"/>
            <a:ext cx="3641752" cy="164623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246" name="Picture 7" descr="C:\Documents and Settings\IRINA\Рабочий стол\Горюнова\Новая папка (2)\ФАСАД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140968"/>
            <a:ext cx="3603622" cy="17859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3240360"/>
          </a:xfrm>
        </p:spPr>
        <p:txBody>
          <a:bodyPr/>
          <a:lstStyle/>
          <a:p>
            <a:pPr marL="109537" indent="0" algn="ctr">
              <a:buNone/>
            </a:pPr>
            <a:r>
              <a:rPr lang="ru-RU" sz="1600" dirty="0" smtClean="0"/>
              <a:t>    На </a:t>
            </a:r>
            <a:r>
              <a:rPr lang="ru-RU" sz="1600" dirty="0"/>
              <a:t>базе ОГБУЗ «Братская городская больница №2» </a:t>
            </a:r>
            <a:r>
              <a:rPr lang="ru-RU" sz="1600" dirty="0" smtClean="0"/>
              <a:t>в 2018 </a:t>
            </a:r>
            <a:r>
              <a:rPr lang="ru-RU" sz="1600" dirty="0"/>
              <a:t>году открыт </a:t>
            </a:r>
            <a:r>
              <a:rPr lang="ru-RU" sz="1600" dirty="0" smtClean="0"/>
              <a:t>«</a:t>
            </a:r>
            <a:r>
              <a:rPr lang="ru-RU" sz="1600" b="1" dirty="0" smtClean="0"/>
              <a:t>Региональный </a:t>
            </a:r>
            <a:r>
              <a:rPr lang="ru-RU" sz="1600" b="1" dirty="0"/>
              <a:t>сосудистый центр </a:t>
            </a:r>
            <a:r>
              <a:rPr lang="ru-RU" sz="1600" b="1" dirty="0" smtClean="0"/>
              <a:t> 2».</a:t>
            </a:r>
            <a:endParaRPr lang="ru-RU" sz="1600" dirty="0"/>
          </a:p>
          <a:p>
            <a:pPr marL="109537" indent="0" algn="just">
              <a:buNone/>
            </a:pPr>
            <a:r>
              <a:rPr lang="ru-RU" sz="1600" dirty="0" smtClean="0"/>
              <a:t>    В </a:t>
            </a:r>
            <a:r>
              <a:rPr lang="ru-RU" sz="1600" dirty="0"/>
              <a:t>состав </a:t>
            </a:r>
            <a:r>
              <a:rPr lang="ru-RU" sz="1600" dirty="0" smtClean="0"/>
              <a:t>«Регионального </a:t>
            </a:r>
            <a:r>
              <a:rPr lang="ru-RU" sz="1600" dirty="0"/>
              <a:t>сосудистого центра </a:t>
            </a:r>
            <a:r>
              <a:rPr lang="ru-RU" sz="1600" dirty="0" smtClean="0"/>
              <a:t> 2» </a:t>
            </a:r>
            <a:r>
              <a:rPr lang="ru-RU" sz="1600" dirty="0"/>
              <a:t>(РСЦ 2) входит 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отделение </a:t>
            </a:r>
            <a:r>
              <a:rPr lang="ru-RU" sz="1600" dirty="0" err="1" smtClean="0"/>
              <a:t>рентгенэндоваскулярных</a:t>
            </a:r>
            <a:r>
              <a:rPr lang="ru-RU" sz="1600" dirty="0" smtClean="0"/>
              <a:t> методов диагностики и лечения; 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кардиологическое отделение.</a:t>
            </a:r>
          </a:p>
          <a:p>
            <a:pPr algn="just">
              <a:buNone/>
            </a:pPr>
            <a:r>
              <a:rPr lang="ru-RU" sz="1600" dirty="0" smtClean="0"/>
              <a:t>Планируется открытие неврологического отделения, нейрохирургических коек.</a:t>
            </a:r>
            <a:endParaRPr lang="ru-RU" sz="1600" dirty="0"/>
          </a:p>
          <a:p>
            <a:pPr marL="109537" indent="0" algn="just">
              <a:buNone/>
            </a:pPr>
            <a:r>
              <a:rPr lang="ru-RU" sz="1600" dirty="0" smtClean="0"/>
              <a:t>    Региональный </a:t>
            </a:r>
            <a:r>
              <a:rPr lang="ru-RU" sz="1600" dirty="0"/>
              <a:t>сосудистый центр </a:t>
            </a:r>
            <a:r>
              <a:rPr lang="ru-RU" sz="1600" dirty="0" smtClean="0"/>
              <a:t>2 оказывает медицинскую помощь  жителям </a:t>
            </a:r>
            <a:r>
              <a:rPr lang="ru-RU" sz="1600" dirty="0"/>
              <a:t>г</a:t>
            </a:r>
            <a:r>
              <a:rPr lang="ru-RU" sz="1600" dirty="0" smtClean="0"/>
              <a:t>. Братска</a:t>
            </a:r>
            <a:r>
              <a:rPr lang="ru-RU" sz="1600" dirty="0"/>
              <a:t>, Братского района,  Усть-Илимского,  Усть-Кутского, </a:t>
            </a:r>
            <a:r>
              <a:rPr lang="ru-RU" sz="1600" dirty="0" err="1"/>
              <a:t>Нижнеилимского</a:t>
            </a:r>
            <a:r>
              <a:rPr lang="ru-RU" sz="1600" dirty="0"/>
              <a:t> </a:t>
            </a:r>
            <a:r>
              <a:rPr lang="ru-RU" sz="1600" dirty="0" smtClean="0"/>
              <a:t>районов, Чунского р-на.</a:t>
            </a:r>
            <a:endParaRPr lang="ru-RU" sz="1600" dirty="0"/>
          </a:p>
          <a:p>
            <a:pPr marL="109537" indent="0" algn="just">
              <a:buNone/>
            </a:pPr>
            <a:r>
              <a:rPr lang="ru-RU" sz="1600" dirty="0" smtClean="0"/>
              <a:t>    </a:t>
            </a:r>
          </a:p>
          <a:p>
            <a:pPr marL="109537" indent="0">
              <a:buNone/>
            </a:pPr>
            <a:endParaRPr lang="ru-RU" dirty="0"/>
          </a:p>
        </p:txBody>
      </p:sp>
      <p:pic>
        <p:nvPicPr>
          <p:cNvPr id="1026" name="Picture 2" descr="C:\Users\Dasha\Desktop\презентация\сосудистый\900bac2f6a403a70f7459ba6938f77c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sha\Desktop\презентация\сосудистый\fe740c506ac96b0605fe86a1fef01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74" y="3284984"/>
            <a:ext cx="402326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1872208"/>
          </a:xfrm>
        </p:spPr>
        <p:txBody>
          <a:bodyPr/>
          <a:lstStyle/>
          <a:p>
            <a:r>
              <a:rPr lang="ru-RU" sz="2800" dirty="0"/>
              <a:t> </a:t>
            </a:r>
            <a:r>
              <a:rPr lang="ru-RU" sz="2000" b="1" dirty="0" smtClean="0"/>
              <a:t>Структура стационара включает</a:t>
            </a:r>
            <a:r>
              <a:rPr lang="ru-RU" sz="2000" dirty="0" smtClean="0"/>
              <a:t>: </a:t>
            </a:r>
            <a:r>
              <a:rPr lang="ru-RU" sz="2000" dirty="0"/>
              <a:t>приемное отделение для экстренных и плановых больных, операционный блок на 5 операционных с эндоскопическим комплексом для выполнения хирургических, гинекологических и травматологических операций. </a:t>
            </a:r>
          </a:p>
        </p:txBody>
      </p:sp>
      <p:pic>
        <p:nvPicPr>
          <p:cNvPr id="2052" name="Picture 4" descr="C:\Users\Dasha\Desktop\презентация\Кардиология\IMG_20181204_101726а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3102"/>
            <a:ext cx="4176464" cy="313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asha\Desktop\презентация\Кардиология\IMG_20181204_101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88762"/>
            <a:ext cx="4180953" cy="313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80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24744"/>
            <a:ext cx="8147248" cy="5116214"/>
          </a:xfrm>
        </p:spPr>
        <p:txBody>
          <a:bodyPr/>
          <a:lstStyle/>
          <a:p>
            <a:r>
              <a:rPr lang="ru-RU" sz="1600" dirty="0" smtClean="0"/>
              <a:t>- врачи-неврологи</a:t>
            </a:r>
            <a:r>
              <a:rPr lang="ru-RU" sz="1600" dirty="0"/>
              <a:t>, </a:t>
            </a:r>
            <a:endParaRPr lang="ru-RU" sz="1600" dirty="0" smtClean="0"/>
          </a:p>
          <a:p>
            <a:r>
              <a:rPr lang="ru-RU" sz="1600" dirty="0" smtClean="0"/>
              <a:t>- врачи-нейрохирурги,</a:t>
            </a:r>
            <a:endParaRPr lang="ru-RU" sz="1600" dirty="0"/>
          </a:p>
          <a:p>
            <a:r>
              <a:rPr lang="ru-RU" sz="1600" dirty="0"/>
              <a:t>- врачи-анестезиологи-реаниматологи,</a:t>
            </a:r>
          </a:p>
          <a:p>
            <a:r>
              <a:rPr lang="ru-RU" sz="1600" dirty="0"/>
              <a:t>- врачи-кардиологи,</a:t>
            </a:r>
          </a:p>
          <a:p>
            <a:r>
              <a:rPr lang="ru-RU" sz="1600" dirty="0"/>
              <a:t>- врач по </a:t>
            </a:r>
            <a:r>
              <a:rPr lang="ru-RU" sz="1600" dirty="0" smtClean="0"/>
              <a:t>лечебной физкультуре, врач-</a:t>
            </a:r>
            <a:r>
              <a:rPr lang="ru-RU" sz="1600" dirty="0" err="1" smtClean="0"/>
              <a:t>реабилитолог</a:t>
            </a:r>
            <a:r>
              <a:rPr lang="ru-RU" sz="1600" dirty="0" smtClean="0"/>
              <a:t>,</a:t>
            </a:r>
            <a:endParaRPr lang="ru-RU" sz="1600" dirty="0"/>
          </a:p>
          <a:p>
            <a:r>
              <a:rPr lang="ru-RU" sz="1600" dirty="0"/>
              <a:t>- </a:t>
            </a:r>
            <a:r>
              <a:rPr lang="ru-RU" sz="1600" dirty="0" smtClean="0"/>
              <a:t>врачи-офтальмологи,</a:t>
            </a:r>
            <a:endParaRPr lang="ru-RU" sz="1600" dirty="0"/>
          </a:p>
          <a:p>
            <a:r>
              <a:rPr lang="ru-RU" sz="1600" dirty="0"/>
              <a:t>- </a:t>
            </a:r>
            <a:r>
              <a:rPr lang="ru-RU" sz="1600" dirty="0" smtClean="0"/>
              <a:t>врачи-хирурги,</a:t>
            </a:r>
          </a:p>
          <a:p>
            <a:pPr marL="109537" indent="0">
              <a:buNone/>
            </a:pPr>
            <a:r>
              <a:rPr lang="ru-RU" sz="1600" dirty="0"/>
              <a:t> </a:t>
            </a:r>
          </a:p>
          <a:p>
            <a:pPr marL="109537" indent="0">
              <a:buNone/>
            </a:pPr>
            <a:r>
              <a:rPr lang="ru-RU" sz="1600" dirty="0" smtClean="0"/>
              <a:t>Повышение </a:t>
            </a:r>
            <a:r>
              <a:rPr lang="ru-RU" sz="1600" dirty="0"/>
              <a:t>квалификации  на центральных базах</a:t>
            </a:r>
            <a:r>
              <a:rPr lang="ru-RU" sz="1600" dirty="0" smtClean="0"/>
              <a:t>.</a:t>
            </a:r>
            <a:endParaRPr lang="ru-RU" sz="1600" dirty="0"/>
          </a:p>
          <a:p>
            <a:pPr marL="109537" indent="0">
              <a:buNone/>
            </a:pPr>
            <a:r>
              <a:rPr lang="ru-RU" sz="1600" b="1" dirty="0" smtClean="0"/>
              <a:t>     </a:t>
            </a:r>
          </a:p>
          <a:p>
            <a:pPr marL="109537" indent="0">
              <a:buNone/>
            </a:pPr>
            <a:r>
              <a:rPr lang="ru-RU" sz="1600" b="1" dirty="0" smtClean="0"/>
              <a:t> Заработная </a:t>
            </a:r>
            <a:r>
              <a:rPr lang="ru-RU" sz="1600" b="1" dirty="0"/>
              <a:t>плата – от </a:t>
            </a:r>
            <a:r>
              <a:rPr lang="ru-RU" sz="1600" b="1" u="sng" dirty="0" smtClean="0"/>
              <a:t>90 </a:t>
            </a:r>
            <a:r>
              <a:rPr lang="ru-RU" sz="1600" b="1" u="sng" dirty="0"/>
              <a:t>тысяч рублей. </a:t>
            </a:r>
            <a:endParaRPr lang="ru-RU" sz="1600" b="1" u="sng" dirty="0" smtClean="0"/>
          </a:p>
          <a:p>
            <a:pPr marL="109537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Для работы в </a:t>
            </a:r>
            <a:r>
              <a:rPr lang="ru-RU" sz="2400" dirty="0" smtClean="0"/>
              <a:t>стационаре ОГБУЗ «Братская городская больница №2»</a:t>
            </a:r>
            <a:br>
              <a:rPr lang="ru-RU" sz="2400" dirty="0" smtClean="0"/>
            </a:br>
            <a:r>
              <a:rPr lang="ru-RU" sz="2400" dirty="0" smtClean="0"/>
              <a:t>требуются</a:t>
            </a:r>
            <a:r>
              <a:rPr lang="ru-RU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3424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DSC038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6379" y="4643446"/>
            <a:ext cx="3429025" cy="2000264"/>
          </a:xfrm>
        </p:spPr>
      </p:pic>
      <p:pic>
        <p:nvPicPr>
          <p:cNvPr id="11267" name="Picture 2" descr="F:\DSC038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522615"/>
            <a:ext cx="335758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 descr="F:\DSC038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1" y="2522615"/>
            <a:ext cx="331787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Admin\Desktop\Ольга (кадры)\20170324_1428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643446"/>
            <a:ext cx="335758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14414" y="214291"/>
            <a:ext cx="7643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 Диагностическая </a:t>
            </a:r>
            <a:r>
              <a:rPr lang="ru-RU" sz="1400" dirty="0"/>
              <a:t>служба ОГБУЗ «Братская городская больница № 2» представлена следующими отделениями:</a:t>
            </a:r>
          </a:p>
          <a:p>
            <a:r>
              <a:rPr lang="ru-RU" sz="1400" dirty="0"/>
              <a:t>- отделение лучевой диагностики, включая компьютерную томографию;</a:t>
            </a:r>
          </a:p>
          <a:p>
            <a:r>
              <a:rPr lang="ru-RU" sz="1400" dirty="0"/>
              <a:t>- клинико-диагностическая лаборатория;</a:t>
            </a:r>
          </a:p>
          <a:p>
            <a:r>
              <a:rPr lang="ru-RU" sz="1400" dirty="0"/>
              <a:t>- бактериологическая лаборатория;</a:t>
            </a:r>
          </a:p>
          <a:p>
            <a:r>
              <a:rPr lang="ru-RU" sz="1400" dirty="0"/>
              <a:t>-патологоанатомическое отделение;</a:t>
            </a:r>
          </a:p>
          <a:p>
            <a:r>
              <a:rPr lang="ru-RU" sz="1400" dirty="0"/>
              <a:t>-эндоскопическое отделение;</a:t>
            </a:r>
          </a:p>
          <a:p>
            <a:r>
              <a:rPr lang="ru-RU" sz="1400" dirty="0"/>
              <a:t>-отделение ультразвуковой диагностики;</a:t>
            </a:r>
          </a:p>
          <a:p>
            <a:r>
              <a:rPr lang="ru-RU" sz="1400" dirty="0"/>
              <a:t>- физиотерапевтическое отделение (физио, ЛФК, массаж</a:t>
            </a:r>
            <a:r>
              <a:rPr lang="ru-RU" sz="1400" dirty="0" smtClean="0"/>
              <a:t>);</a:t>
            </a:r>
            <a:endParaRPr lang="ru-RU" sz="1400" dirty="0"/>
          </a:p>
          <a:p>
            <a:r>
              <a:rPr lang="ru-RU" sz="1400" dirty="0" smtClean="0"/>
              <a:t>- отделение </a:t>
            </a:r>
            <a:r>
              <a:rPr lang="ru-RU" sz="1400" dirty="0"/>
              <a:t>функциональной </a:t>
            </a:r>
            <a:r>
              <a:rPr lang="ru-RU" sz="1400" dirty="0" smtClean="0"/>
              <a:t>диагностики.</a:t>
            </a:r>
            <a:endParaRPr lang="ru-RU" sz="1400" dirty="0"/>
          </a:p>
        </p:txBody>
      </p:sp>
    </p:spTree>
  </p:cSld>
  <p:clrMapOvr>
    <a:masterClrMapping/>
  </p:clrMapOvr>
  <p:transition spd="slow" advClick="0" advTm="2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1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5040560"/>
          </a:xfrm>
        </p:spPr>
        <p:txBody>
          <a:bodyPr/>
          <a:lstStyle/>
          <a:p>
            <a:r>
              <a:rPr lang="ru-RU" sz="2400" dirty="0"/>
              <a:t>- </a:t>
            </a:r>
            <a:r>
              <a:rPr lang="ru-RU" sz="2400" dirty="0" smtClean="0"/>
              <a:t>врачи-неврологи,</a:t>
            </a:r>
            <a:endParaRPr lang="ru-RU" sz="2400" dirty="0"/>
          </a:p>
          <a:p>
            <a:r>
              <a:rPr lang="ru-RU" sz="2400" dirty="0"/>
              <a:t>- </a:t>
            </a:r>
            <a:r>
              <a:rPr lang="ru-RU" sz="2400" dirty="0" smtClean="0"/>
              <a:t>врач-офтальмолог,</a:t>
            </a:r>
          </a:p>
          <a:p>
            <a:r>
              <a:rPr lang="ru-RU" sz="2400" dirty="0" smtClean="0"/>
              <a:t>- врач-нефролог,</a:t>
            </a:r>
          </a:p>
          <a:p>
            <a:r>
              <a:rPr lang="ru-RU" sz="2400" dirty="0" smtClean="0"/>
              <a:t>- врач-гастроэнтеролог,</a:t>
            </a:r>
            <a:endParaRPr lang="ru-RU" sz="2400" dirty="0"/>
          </a:p>
          <a:p>
            <a:r>
              <a:rPr lang="ru-RU" sz="2400" dirty="0"/>
              <a:t>- врачи-терапевты участковые,</a:t>
            </a:r>
          </a:p>
          <a:p>
            <a:r>
              <a:rPr lang="ru-RU" sz="2400" dirty="0"/>
              <a:t>- врачи-педиатры участковые,</a:t>
            </a:r>
          </a:p>
          <a:p>
            <a:r>
              <a:rPr lang="ru-RU" sz="2400" dirty="0"/>
              <a:t>- врачи-акушеры-гинекологи,</a:t>
            </a:r>
          </a:p>
          <a:p>
            <a:r>
              <a:rPr lang="ru-RU" sz="2400" dirty="0"/>
              <a:t>- </a:t>
            </a:r>
            <a:r>
              <a:rPr lang="ru-RU" sz="2400" dirty="0" smtClean="0"/>
              <a:t>врач-кардиолог, </a:t>
            </a:r>
            <a:endParaRPr lang="ru-RU" sz="2400" dirty="0"/>
          </a:p>
          <a:p>
            <a:r>
              <a:rPr lang="ru-RU" sz="2400" dirty="0"/>
              <a:t>- врач ультразвуковой диагностики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- врачи-рентгенологи,</a:t>
            </a:r>
            <a:endParaRPr lang="ru-RU" sz="2400" dirty="0"/>
          </a:p>
          <a:p>
            <a:r>
              <a:rPr lang="ru-RU" sz="2400" dirty="0"/>
              <a:t>- врач по функциональной диагностике</a:t>
            </a:r>
            <a:r>
              <a:rPr lang="ru-RU" sz="2400" dirty="0" smtClean="0"/>
              <a:t>.</a:t>
            </a:r>
            <a:endParaRPr lang="ru-RU" sz="2400" dirty="0"/>
          </a:p>
          <a:p>
            <a:pPr marL="109537" indent="0">
              <a:buNone/>
            </a:pPr>
            <a:r>
              <a:rPr lang="ru-RU" sz="2400" b="1" dirty="0"/>
              <a:t>Заработная плата – от 85 тысяч рублей.</a:t>
            </a:r>
            <a:endParaRPr lang="ru-RU" sz="2400" dirty="0"/>
          </a:p>
          <a:p>
            <a:pPr eaLnBrk="1" hangingPunct="1">
              <a:buFont typeface="Wingdings 3" pitchFamily="18" charset="2"/>
              <a:buNone/>
            </a:pPr>
            <a:endParaRPr lang="ru-RU" sz="2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/>
              </a:rPr>
              <a:t>Для  работы в поликлинике требуются: </a:t>
            </a:r>
          </a:p>
        </p:txBody>
      </p:sp>
    </p:spTree>
  </p:cSld>
  <p:clrMapOvr>
    <a:masterClrMapping/>
  </p:clrMapOvr>
  <p:transition spd="slow" advClick="0" advTm="2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1"/>
          <p:cNvSpPr>
            <a:spLocks noGrp="1"/>
          </p:cNvSpPr>
          <p:nvPr>
            <p:ph idx="1"/>
          </p:nvPr>
        </p:nvSpPr>
        <p:spPr>
          <a:xfrm>
            <a:off x="395536" y="692696"/>
            <a:ext cx="8424863" cy="5472608"/>
          </a:xfrm>
        </p:spPr>
        <p:txBody>
          <a:bodyPr/>
          <a:lstStyle/>
          <a:p>
            <a:pPr marL="109537" indent="0">
              <a:buNone/>
            </a:pPr>
            <a:r>
              <a:rPr lang="ru-RU" sz="1600" dirty="0" smtClean="0"/>
              <a:t>    Вновь </a:t>
            </a:r>
            <a:r>
              <a:rPr lang="ru-RU" sz="1600" dirty="0"/>
              <a:t>прибывшим врачам предоставляются следующие меры социальной поддержки:</a:t>
            </a:r>
          </a:p>
          <a:p>
            <a:pPr lvl="0"/>
            <a:r>
              <a:rPr lang="ru-RU" sz="1500" dirty="0"/>
              <a:t>выплата единовременного пособия молодым врачам (до 35 лет) в размере </a:t>
            </a:r>
            <a:r>
              <a:rPr lang="ru-RU" sz="1500" u="sng" dirty="0"/>
              <a:t>150 тысяч рублей.</a:t>
            </a:r>
          </a:p>
          <a:p>
            <a:pPr lvl="0"/>
            <a:r>
              <a:rPr lang="ru-RU" sz="1500" dirty="0"/>
              <a:t>компенсация затрат по оплате за съемное жилье в размере до </a:t>
            </a:r>
            <a:r>
              <a:rPr lang="ru-RU" sz="1500" u="sng" dirty="0"/>
              <a:t>10-ти тысяч рублей.</a:t>
            </a:r>
          </a:p>
          <a:p>
            <a:pPr lvl="0"/>
            <a:r>
              <a:rPr lang="ru-RU" sz="1500" dirty="0"/>
              <a:t>выплата на приобретение квартиры врачам</a:t>
            </a:r>
            <a:r>
              <a:rPr lang="ru-RU" sz="1500" dirty="0" smtClean="0"/>
              <a:t>:</a:t>
            </a:r>
          </a:p>
          <a:p>
            <a:pPr marL="107950" indent="158750">
              <a:buNone/>
            </a:pPr>
            <a:r>
              <a:rPr lang="ru-RU" sz="1500" dirty="0" smtClean="0"/>
              <a:t>    - оплата первоочередного взноса за приобретаемое жилое помещение;</a:t>
            </a:r>
          </a:p>
          <a:p>
            <a:pPr marL="444500" indent="96838">
              <a:buNone/>
            </a:pPr>
            <a:r>
              <a:rPr lang="ru-RU" sz="1500" dirty="0" smtClean="0"/>
              <a:t>- </a:t>
            </a:r>
            <a:r>
              <a:rPr lang="ru-RU" sz="1500" dirty="0"/>
              <a:t>единовременная компенсация части затрат по полученному </a:t>
            </a:r>
            <a:r>
              <a:rPr lang="ru-RU" sz="1500" dirty="0" smtClean="0"/>
              <a:t>ипотечному                                            кредиту </a:t>
            </a:r>
            <a:r>
              <a:rPr lang="ru-RU" sz="1500" dirty="0"/>
              <a:t>на приобретаемое жилье.</a:t>
            </a:r>
          </a:p>
          <a:p>
            <a:pPr lvl="0"/>
            <a:r>
              <a:rPr lang="ru-RU" sz="1500" dirty="0"/>
              <a:t>стимулирующая надбавка молодым специалистам в возрасте до 30 лет в размере </a:t>
            </a:r>
            <a:r>
              <a:rPr lang="ru-RU" sz="1500" u="sng" dirty="0"/>
              <a:t>20% к </a:t>
            </a:r>
            <a:r>
              <a:rPr lang="ru-RU" sz="1500" u="sng" dirty="0" smtClean="0"/>
              <a:t>окладу</a:t>
            </a:r>
          </a:p>
          <a:p>
            <a:pPr lvl="0"/>
            <a:r>
              <a:rPr lang="ru-RU" sz="1500" dirty="0" smtClean="0"/>
              <a:t>выплата компенсации части стоимости путевки на санаторно-курортное лечение в санаторно-курортных организациях, расположенных на территории Иркутской области</a:t>
            </a:r>
            <a:endParaRPr lang="ru-RU" sz="1500" dirty="0"/>
          </a:p>
          <a:p>
            <a:pPr lvl="0"/>
            <a:r>
              <a:rPr lang="ru-RU" sz="1500" dirty="0"/>
              <a:t>выплата за работу в районах Крайнего Севера в размере 50% от начисленной заработной платы.</a:t>
            </a:r>
          </a:p>
          <a:p>
            <a:pPr lvl="0"/>
            <a:r>
              <a:rPr lang="ru-RU" sz="1500" dirty="0"/>
              <a:t>выплата за районный коэффициент за работу в местности, приравненной к районам Крайнего Севера в размере 40 % от начисленной заработной платы.</a:t>
            </a:r>
          </a:p>
          <a:p>
            <a:pPr lvl="0"/>
            <a:r>
              <a:rPr lang="ru-RU" sz="1500" dirty="0"/>
              <a:t>оплата льготного проезда в отпуск и обратно любым видом транспорта - 1 раз в два года. </a:t>
            </a:r>
          </a:p>
          <a:p>
            <a:r>
              <a:rPr lang="ru-RU" sz="1600" dirty="0"/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dirty="0" smtClean="0"/>
              <a:t>Меры социальной поддержки врачей</a:t>
            </a:r>
            <a:endParaRPr lang="ru-RU" sz="2800" dirty="0"/>
          </a:p>
        </p:txBody>
      </p:sp>
    </p:spTree>
  </p:cSld>
  <p:clrMapOvr>
    <a:masterClrMapping/>
  </p:clrMapOvr>
  <p:transition spd="slow" advClick="0" advTm="2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1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715040"/>
          </a:xfrm>
        </p:spPr>
        <p:txBody>
          <a:bodyPr/>
          <a:lstStyle/>
          <a:p>
            <a:pPr marL="107950" indent="0" algn="ctr" eaLnBrk="1" hangingPunct="1">
              <a:buFont typeface="Wingdings 3" pitchFamily="18" charset="2"/>
              <a:buNone/>
            </a:pPr>
            <a:r>
              <a:rPr lang="ru-RU" sz="2400" b="1" dirty="0" smtClean="0"/>
              <a:t>Адрес: </a:t>
            </a:r>
            <a:r>
              <a:rPr lang="ru-RU" sz="2400" dirty="0" smtClean="0"/>
              <a:t>Иркутская область, г. Братск, жилой район Энергетик, ул. Погодаева, д. 1, 665709</a:t>
            </a:r>
          </a:p>
          <a:p>
            <a:pPr marL="107950" indent="0" algn="ctr" eaLnBrk="1" hangingPunct="1">
              <a:buFont typeface="Wingdings 3" pitchFamily="18" charset="2"/>
              <a:buNone/>
            </a:pPr>
            <a:endParaRPr lang="ru-RU" sz="2400" b="1" dirty="0" smtClean="0"/>
          </a:p>
          <a:p>
            <a:pPr marL="107950" indent="0" algn="ctr" eaLnBrk="1" hangingPunct="1">
              <a:buFont typeface="Wingdings 3" pitchFamily="18" charset="2"/>
              <a:buNone/>
            </a:pPr>
            <a:r>
              <a:rPr lang="ru-RU" sz="2400" b="1" dirty="0" smtClean="0"/>
              <a:t>Телефоны</a:t>
            </a:r>
            <a:r>
              <a:rPr lang="ru-RU" sz="2400" dirty="0" smtClean="0"/>
              <a:t>:</a:t>
            </a:r>
          </a:p>
          <a:p>
            <a:pPr marL="107950" indent="0" algn="ctr" eaLnBrk="1" hangingPunct="1">
              <a:buFont typeface="Wingdings 3" pitchFamily="18" charset="2"/>
              <a:buNone/>
            </a:pPr>
            <a:r>
              <a:rPr lang="ru-RU" sz="2400" dirty="0" smtClean="0"/>
              <a:t>Факс/приемная: 8 (3953) </a:t>
            </a:r>
            <a:r>
              <a:rPr lang="ru-RU" sz="2400" dirty="0" smtClean="0"/>
              <a:t>33-39-69</a:t>
            </a:r>
            <a:endParaRPr lang="ru-RU" sz="2400" dirty="0" smtClean="0"/>
          </a:p>
          <a:p>
            <a:pPr marL="107950" indent="0" algn="ctr" eaLnBrk="1" hangingPunct="1">
              <a:buFont typeface="Wingdings 3" pitchFamily="18" charset="2"/>
              <a:buNone/>
            </a:pPr>
            <a:r>
              <a:rPr lang="ru-RU" sz="2400" dirty="0" smtClean="0"/>
              <a:t>Отдел кадров: 8 (3953) 37-25-91</a:t>
            </a:r>
          </a:p>
          <a:p>
            <a:pPr marL="107950" indent="0" algn="ctr" eaLnBrk="1" hangingPunct="1">
              <a:buNone/>
            </a:pPr>
            <a:endParaRPr lang="ru-RU" sz="1800" dirty="0" smtClean="0"/>
          </a:p>
          <a:p>
            <a:pPr marL="107950" indent="0" algn="ctr" eaLnBrk="1" hangingPunct="1">
              <a:buNone/>
            </a:pPr>
            <a:r>
              <a:rPr lang="ru-RU" sz="1800" dirty="0" smtClean="0"/>
              <a:t>Сотовый телефон главного врача</a:t>
            </a:r>
          </a:p>
          <a:p>
            <a:pPr marL="107950" indent="0" algn="ctr" eaLnBrk="1" hangingPunct="1">
              <a:buNone/>
            </a:pPr>
            <a:r>
              <a:rPr lang="ru-RU" sz="1800" dirty="0" smtClean="0"/>
              <a:t> </a:t>
            </a:r>
            <a:r>
              <a:rPr lang="ru-RU" sz="1800" dirty="0" err="1"/>
              <a:t>Кропотина</a:t>
            </a:r>
            <a:r>
              <a:rPr lang="ru-RU" sz="1800" dirty="0"/>
              <a:t> Евгения Анатольевна</a:t>
            </a:r>
            <a:endParaRPr lang="ru-RU" sz="2400" dirty="0"/>
          </a:p>
          <a:p>
            <a:pPr marL="107950" indent="0" algn="ctr" eaLnBrk="1" hangingPunct="1">
              <a:buNone/>
            </a:pPr>
            <a:r>
              <a:rPr lang="ru-RU" sz="1800" dirty="0" smtClean="0"/>
              <a:t>–</a:t>
            </a:r>
            <a:r>
              <a:rPr lang="ru-RU" sz="2400" dirty="0" smtClean="0"/>
              <a:t> </a:t>
            </a:r>
            <a:r>
              <a:rPr lang="ru-RU" sz="1800" b="1" dirty="0"/>
              <a:t>8 908 647 26 </a:t>
            </a:r>
            <a:r>
              <a:rPr lang="ru-RU" sz="1800" b="1" dirty="0" smtClean="0"/>
              <a:t>35 </a:t>
            </a:r>
          </a:p>
          <a:p>
            <a:pPr marL="107950" indent="0" algn="ctr" eaLnBrk="1" hangingPunct="1">
              <a:buFont typeface="Wingdings 3" pitchFamily="18" charset="2"/>
              <a:buNone/>
            </a:pPr>
            <a:endParaRPr lang="ru-RU" b="1" dirty="0" smtClean="0"/>
          </a:p>
          <a:p>
            <a:pPr marL="107950" indent="0" algn="ctr" eaLnBrk="1" hangingPunct="1">
              <a:buFont typeface="Wingdings 3" pitchFamily="18" charset="2"/>
              <a:buNone/>
            </a:pPr>
            <a:r>
              <a:rPr lang="en-US" b="1" dirty="0" smtClean="0"/>
              <a:t>E-mail</a:t>
            </a:r>
            <a:r>
              <a:rPr lang="ru-RU" dirty="0" smtClean="0"/>
              <a:t>: </a:t>
            </a:r>
            <a:r>
              <a:rPr lang="en-US" dirty="0" smtClean="0">
                <a:solidFill>
                  <a:srgbClr val="FF0066"/>
                </a:solidFill>
                <a:hlinkClick r:id="rId2"/>
              </a:rPr>
              <a:t>kadry@gb2-bratsk.ru</a:t>
            </a:r>
            <a:endParaRPr lang="ru-RU" dirty="0" smtClean="0">
              <a:solidFill>
                <a:srgbClr val="FF0066"/>
              </a:solidFill>
            </a:endParaRPr>
          </a:p>
          <a:p>
            <a:pPr marL="107950" indent="0" eaLnBrk="1" hangingPunct="1">
              <a:buNone/>
            </a:pPr>
            <a:r>
              <a:rPr lang="ru-RU" b="1" dirty="0" smtClean="0"/>
              <a:t>            САЙТ: </a:t>
            </a:r>
            <a:r>
              <a:rPr lang="en-US" u="sng" dirty="0" smtClean="0">
                <a:solidFill>
                  <a:srgbClr val="FF0066"/>
                </a:solidFill>
              </a:rPr>
              <a:t>gb2-bratsk</a:t>
            </a:r>
            <a:r>
              <a:rPr lang="ru-RU" u="sng" dirty="0" smtClean="0">
                <a:solidFill>
                  <a:srgbClr val="FF0066"/>
                </a:solidFill>
              </a:rPr>
              <a:t>.</a:t>
            </a:r>
            <a:r>
              <a:rPr lang="en-US" u="sng" dirty="0" smtClean="0">
                <a:solidFill>
                  <a:srgbClr val="FF0066"/>
                </a:solidFill>
              </a:rPr>
              <a:t>ru</a:t>
            </a:r>
            <a:endParaRPr lang="ru-RU" u="sng" dirty="0" smtClean="0">
              <a:solidFill>
                <a:srgbClr val="FF0066"/>
              </a:solidFill>
            </a:endParaRPr>
          </a:p>
          <a:p>
            <a:pPr marL="107950" indent="0" algn="ctr" eaLnBrk="1" hangingPunct="1">
              <a:buNone/>
            </a:pPr>
            <a:r>
              <a:rPr lang="ru-RU" dirty="0" smtClean="0"/>
              <a:t> </a:t>
            </a:r>
            <a:endParaRPr lang="en-US" dirty="0" smtClean="0"/>
          </a:p>
          <a:p>
            <a:pPr marL="107950" indent="0" algn="ctr" eaLnBrk="1" hangingPunct="1">
              <a:buFont typeface="Wingdings 3" pitchFamily="18" charset="2"/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0100"/>
            <a:ext cx="8229600" cy="72008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Контакты</a:t>
            </a:r>
            <a:endParaRPr lang="ru-RU" dirty="0"/>
          </a:p>
        </p:txBody>
      </p:sp>
    </p:spTree>
  </p:cSld>
  <p:clrMapOvr>
    <a:masterClrMapping/>
  </p:clrMapOvr>
  <p:transition spd="slow" advClick="0" advTm="22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Федуленко 26.02.2013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2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3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4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Федуленко 26.02.2013</Template>
  <TotalTime>1779</TotalTime>
  <Words>514</Words>
  <Application>Microsoft Office PowerPoint</Application>
  <PresentationFormat>Экран (4:3)</PresentationFormat>
  <Paragraphs>74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Федуленко 26.02.2013</vt:lpstr>
      <vt:lpstr>ОБЛАСТНОЕ                         ГОСУДАРСТВЕННОЕ     БЮДЖЕТНОЕ УЧРЕЖДЕНИЕ ЗДРАВООХРАНЕНИЯ  «БРАТСКАЯ   ГОРОДСКАЯ  БОЛЬНИЦА № 2»</vt:lpstr>
      <vt:lpstr>ОГБУЗ «БРАТСКАЯ ГОРОДСКАЯ БОЛЬНИЦА № 2» находится в жилом районе Энергетик, г. Братска.  Имеет в своем составе взрослую поликлинику, детскую поликлинику, женскую консультацию, круглосуточный стационар, дневные стационары.        В состав круглосуточного стационара входят: «Региональный сосудистый центр 2», хирургическое, гинекологическое, офтальмологическое, травматологическое  отделения.  В РСЦ 2 оказывается  высокотехнологическая медицинская  помощь.</vt:lpstr>
      <vt:lpstr>Презентация PowerPoint</vt:lpstr>
      <vt:lpstr>Презентация PowerPoint</vt:lpstr>
      <vt:lpstr>Для работы в стационаре ОГБУЗ «Братская городская больница №2» требуются:</vt:lpstr>
      <vt:lpstr>Презентация PowerPoint</vt:lpstr>
      <vt:lpstr>Для  работы в поликлинике требуются: </vt:lpstr>
      <vt:lpstr>Меры социальной поддержки врачей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проверке достоверности и полноты сведений, поступающим на работу на должность руководителя государственного учреждения</dc:title>
  <dc:creator>Татьяна С. Карташева</dc:creator>
  <cp:lastModifiedBy>Admin</cp:lastModifiedBy>
  <cp:revision>180</cp:revision>
  <cp:lastPrinted>2019-09-24T02:25:39Z</cp:lastPrinted>
  <dcterms:created xsi:type="dcterms:W3CDTF">2013-03-27T09:47:18Z</dcterms:created>
  <dcterms:modified xsi:type="dcterms:W3CDTF">2019-10-04T06:39:59Z</dcterms:modified>
</cp:coreProperties>
</file>