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78" r:id="rId5"/>
    <p:sldId id="260" r:id="rId6"/>
    <p:sldId id="261" r:id="rId7"/>
    <p:sldId id="279" r:id="rId8"/>
    <p:sldId id="263" r:id="rId9"/>
    <p:sldId id="280" r:id="rId10"/>
    <p:sldId id="282" r:id="rId11"/>
    <p:sldId id="281" r:id="rId12"/>
    <p:sldId id="283" r:id="rId13"/>
    <p:sldId id="270" r:id="rId14"/>
    <p:sldId id="286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5472608"/>
          </a:xfrm>
        </p:spPr>
        <p:txBody>
          <a:bodyPr/>
          <a:lstStyle>
            <a:lvl1pPr marL="228600" indent="-182880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548640" indent="-182880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chemeClr val="tx2">
                    <a:lumMod val="50000"/>
                  </a:schemeClr>
                </a:solidFill>
              </a:defRPr>
            </a:lvl2pPr>
            <a:lvl3pPr marL="822960" indent="-182880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097280" indent="-182880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1389888" indent="-182880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2884C7-A95F-42C2-9EB4-86E2AB0EE9F9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CB8001-9E79-4342-83D6-D0DFAF3E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399074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Областное государственное бюджетное профессиональное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«Томский базовый медицинский колледж»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99468" y="1340768"/>
            <a:ext cx="70009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сестринского ухода при хроническом холецистите по модели Хендерсон в стационаре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676942"/>
            <a:ext cx="5941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Выполнила: Фамилия Имя Отчество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Специальность: Сестринское дело, группа 651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: Фамилия Имя Отчество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315417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Томск 2016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878694" y="4135451"/>
            <a:ext cx="7672365" cy="517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293D87"/>
                </a:solidFill>
                <a:latin typeface="Arial" pitchFamily="34" charset="0"/>
                <a:cs typeface="Arial" pitchFamily="34" charset="0"/>
              </a:rPr>
              <a:t>Выпускная квалификационная работа</a:t>
            </a:r>
            <a:endParaRPr lang="ru-RU" sz="2400" b="1" dirty="0">
              <a:solidFill>
                <a:srgbClr val="293D8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6771712"/>
              </p:ext>
            </p:extLst>
          </p:nvPr>
        </p:nvGraphicFramePr>
        <p:xfrm>
          <a:off x="214282" y="165842"/>
          <a:ext cx="8715436" cy="657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6"/>
                <a:gridCol w="1665284"/>
                <a:gridCol w="1928833"/>
                <a:gridCol w="3571913"/>
              </a:tblGrid>
              <a:tr h="9519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Нарушенные потребности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пациента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Цели сестринского вмешательства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 сестринских вмешательств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</a:tr>
              <a:tr h="2738715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Выделение продуктов жизнедеятельности из организма</a:t>
                      </a: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Интенсивные боли в правом подреберье из-за основного заболевания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Уменьшить боль с помощью врачебных назначений и действий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м/с в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течение 3 суток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000"/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Четкое выполнение назначений врача.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Следить за своевременным приемом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лекарственных средств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соблюдением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диета ЩД (стола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5)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Следить за состоянием пациента.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Ограничение физических нагрузок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</a:tr>
              <a:tr h="2738715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Пациентка не может посещать туалет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 из-за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постельного режима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Оказать пособие при физиологических отравлениях с помощью сестринских вмешательств на период постельного режима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Обеспечить  кнопкой для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вызова м/с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Обеспечить пациентку судном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Проводить туалет наружных половых органов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Контроль за частотой стула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1682605"/>
              </p:ext>
            </p:extLst>
          </p:nvPr>
        </p:nvGraphicFramePr>
        <p:xfrm>
          <a:off x="214282" y="260648"/>
          <a:ext cx="8750206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65284"/>
                <a:gridCol w="1928833"/>
                <a:gridCol w="3571913"/>
              </a:tblGrid>
              <a:tr h="1021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Нарушенные потребности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пациента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Цели сестринского вмешательства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 сестринских вмешательств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</a:tr>
              <a:tr h="2041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Движения и поддержания желаемого положения тела</a:t>
                      </a:r>
                    </a:p>
                  </a:txBody>
                  <a:tcPr marL="44790" marR="44790" marT="4479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Ограничения движения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в кровати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из-за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постельного режима</a:t>
                      </a:r>
                    </a:p>
                  </a:txBody>
                  <a:tcPr marL="44790" marR="44790" marT="4479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Помочь пациентке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в перемещении с помощью м/с</a:t>
                      </a:r>
                      <a:endParaRPr lang="ru-RU" sz="18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90" marR="44790" marT="4479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необходимости помогать пациентке при перемещении в кровати.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Объяснить пациентке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значения постельного режима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Придать пациентки удобное положения в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постели</a:t>
                      </a:r>
                      <a:endParaRPr lang="ru-RU" sz="18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90" marR="44790" marT="4479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</a:tr>
              <a:tr h="32017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Безопасность пациента и его окружения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Риск развития осложнения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Предупредить риск осложнений с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помощью, м/с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лекарственных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средств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Выполнить лист врачебных назначений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Беседа с пациенткой о необходимости своевременного приема лек. средств, о значении лечения, необходимости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соблюдения диеты ЩД (стола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5) 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об осложнениях заболевания.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263525" indent="-263525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Контроль за состоянием пациентки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858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6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88466934"/>
              </p:ext>
            </p:extLst>
          </p:nvPr>
        </p:nvGraphicFramePr>
        <p:xfrm>
          <a:off x="214283" y="396373"/>
          <a:ext cx="8750206" cy="605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65284"/>
                <a:gridCol w="1928833"/>
                <a:gridCol w="3571913"/>
              </a:tblGrid>
              <a:tr h="11284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Нарушенные потребности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пациента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Цели сестринского вмешательства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 сестринских вмешательств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</a:tr>
              <a:tr h="3070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Отдых и сон</a:t>
                      </a:r>
                    </a:p>
                  </a:txBody>
                  <a:tcPr marL="35339" marR="35339" marT="35339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Беспокойный сон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из-за боли</a:t>
                      </a:r>
                    </a:p>
                  </a:txBody>
                  <a:tcPr marL="35339" marR="35339" marT="35339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Восстановить сон за 2-3 дня с помощью врачебных назначений 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действий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м/с.</a:t>
                      </a:r>
                    </a:p>
                  </a:txBody>
                  <a:tcPr marL="35339" marR="35339" marT="35339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Выполнить лист врачебных назначений.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Контроль за режимом дня.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Создать условия для дневного сна.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Проветрить палату перед сном.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Проверить состояние постели.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Придать удобное положение.</a:t>
                      </a: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Создать психологический комфорт</a:t>
                      </a:r>
                    </a:p>
                  </a:txBody>
                  <a:tcPr marL="35339" marR="35339" marT="35339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F6"/>
                    </a:solidFill>
                  </a:tcPr>
                </a:tc>
              </a:tr>
              <a:tr h="18579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Соблюдения гигиены тела, забота о внешнем виде</a:t>
                      </a:r>
                    </a:p>
                  </a:txBody>
                  <a:tcPr marL="35339" marR="35339" marT="35339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Дефицит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самоухода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из-за постельного режима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9" marR="35339" marT="35339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Помочь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пациентке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в соблюдении личной гигиены с помощью м/с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на время постельного режима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9" marR="35339" marT="35339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Предоставить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все необходимое и провести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личную гигиену.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63525" lvl="0" indent="-2635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Провести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дезинфекцию отработанного материала.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9" marR="35339" marT="35339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B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9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9460"/>
            <a:ext cx="8229600" cy="5612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Сестринская динамическая оценка пациента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943036"/>
              </p:ext>
            </p:extLst>
          </p:nvPr>
        </p:nvGraphicFramePr>
        <p:xfrm>
          <a:off x="252480" y="642919"/>
          <a:ext cx="8640000" cy="6092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  <a:gridCol w="864000"/>
              </a:tblGrid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Дата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18/04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19/04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20/04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21/04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22/04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23/04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24/04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25/04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9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Дни в </a:t>
                      </a:r>
                      <a:r>
                        <a:rPr lang="ru-RU" sz="1700" dirty="0" smtClean="0"/>
                        <a:t>стационаре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3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4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5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6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7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8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ЧДД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16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19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20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18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20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16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17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19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Пульс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84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87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78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77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86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84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85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88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АД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120/80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120/70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110/70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120/70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110/70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110/80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120/70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110/70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Боль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нет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нет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нет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Живот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напряж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напряж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напряж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напряж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напряж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мягкий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мягкий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мягкий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Рвота, тошнота</a:t>
                      </a:r>
                      <a:r>
                        <a:rPr lang="ru-RU" sz="17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1р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1р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</a:rPr>
                        <a:t>есть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</a:rPr>
                        <a:t>нет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</a:rPr>
                        <a:t>нет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Движение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</a:rPr>
                        <a:t>затруд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+mn-lt"/>
                        </a:rPr>
                        <a:t>затруд</a:t>
                      </a:r>
                      <a:endParaRPr lang="ru-RU" sz="17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+mn-lt"/>
                        </a:rPr>
                        <a:t>затруд</a:t>
                      </a:r>
                      <a:endParaRPr lang="ru-RU" sz="17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затруд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сама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сама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сама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сама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Физ.режим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пост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пост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пост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общ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общ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общ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общ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общ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Температура тела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36,7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36,5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36,6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36,7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36,6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36,6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36,5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36,7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Сон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наруш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наруш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наруш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норм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норм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+mn-lt"/>
                        </a:rPr>
                        <a:t>норм</a:t>
                      </a:r>
                      <a:endParaRPr lang="ru-RU" sz="1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норм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норм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Смена белья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+mn-lt"/>
                          <a:ea typeface="Calibri"/>
                          <a:cs typeface="Times New Roman"/>
                        </a:rPr>
                        <a:t>смена</a:t>
                      </a: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</a:rPr>
                        <a:t>смена</a:t>
                      </a: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Планирование </a:t>
            </a:r>
            <a:r>
              <a:rPr lang="ru-RU" dirty="0"/>
              <a:t>ухода за больными является важной задачей. </a:t>
            </a:r>
            <a:r>
              <a:rPr lang="ru-RU" dirty="0" smtClean="0"/>
              <a:t>Правильное планирование позволяет значительно уменьшить </a:t>
            </a:r>
            <a:r>
              <a:rPr lang="ru-RU" dirty="0"/>
              <a:t>пребывание пациентов в </a:t>
            </a:r>
            <a:r>
              <a:rPr lang="ru-RU" dirty="0" smtClean="0"/>
              <a:t>стационаре,  количество </a:t>
            </a:r>
            <a:r>
              <a:rPr lang="ru-RU" dirty="0"/>
              <a:t>дней на </a:t>
            </a:r>
            <a:r>
              <a:rPr lang="ru-RU" dirty="0" smtClean="0"/>
              <a:t>больничном </a:t>
            </a:r>
            <a:r>
              <a:rPr lang="ru-RU" dirty="0"/>
              <a:t>и </a:t>
            </a:r>
            <a:r>
              <a:rPr lang="ru-RU" dirty="0" smtClean="0"/>
              <a:t>улучшить </a:t>
            </a:r>
            <a:r>
              <a:rPr lang="ru-RU" dirty="0"/>
              <a:t>их качество жизни.</a:t>
            </a:r>
          </a:p>
          <a:p>
            <a:pPr marL="45720" indent="0" algn="ctr">
              <a:buNone/>
            </a:pPr>
            <a:r>
              <a:rPr lang="ru-RU" dirty="0" smtClean="0"/>
              <a:t>Динамический лист и </a:t>
            </a:r>
            <a:r>
              <a:rPr lang="ru-RU" dirty="0"/>
              <a:t>отзыв от </a:t>
            </a:r>
            <a:r>
              <a:rPr lang="ru-RU" dirty="0" smtClean="0"/>
              <a:t>старшей медицинской сестры отделения позволяют сделать вывод о том, </a:t>
            </a:r>
            <a:r>
              <a:rPr lang="ru-RU" dirty="0"/>
              <a:t>что  </a:t>
            </a:r>
            <a:r>
              <a:rPr lang="ru-RU" dirty="0" smtClean="0"/>
              <a:t>составленное планирование </a:t>
            </a:r>
            <a:r>
              <a:rPr lang="ru-RU" dirty="0"/>
              <a:t>сестринского ухода </a:t>
            </a:r>
            <a:r>
              <a:rPr lang="ru-RU" dirty="0" smtClean="0"/>
              <a:t>позволит </a:t>
            </a:r>
            <a:r>
              <a:rPr lang="ru-RU" dirty="0"/>
              <a:t>восстановить нарушенные потребности, решить проблемы пациентки</a:t>
            </a:r>
            <a:r>
              <a:rPr lang="ru-RU" dirty="0" smtClean="0"/>
              <a:t>. </a:t>
            </a:r>
          </a:p>
          <a:p>
            <a:pPr marL="45720" indent="0" algn="ctr">
              <a:buNone/>
            </a:pPr>
            <a:r>
              <a:rPr lang="ru-RU" dirty="0" smtClean="0"/>
              <a:t>Это доказывает, что цель </a:t>
            </a:r>
            <a:r>
              <a:rPr lang="ru-RU" dirty="0"/>
              <a:t>работы </a:t>
            </a:r>
            <a:r>
              <a:rPr lang="ru-RU" dirty="0" smtClean="0"/>
              <a:t>достигнута.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399074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Областное государственное бюджетное профессиональное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«Томский базовый медицинский колледж»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99468" y="1340768"/>
            <a:ext cx="70009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сестринского ухода при хроническом холецистите по модели Хендерсон в стационаре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676942"/>
            <a:ext cx="5941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Выполнила: Фамилия Имя Отчество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Специальность: Сестринское дело, группа 651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: Фамилия Имя Отчество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315417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Томск 2016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878694" y="4135451"/>
            <a:ext cx="7672365" cy="517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293D87"/>
                </a:solidFill>
                <a:latin typeface="Arial" pitchFamily="34" charset="0"/>
                <a:cs typeface="Arial" pitchFamily="34" charset="0"/>
              </a:rPr>
              <a:t>Выпускная квалификационная работа</a:t>
            </a:r>
            <a:endParaRPr lang="ru-RU" sz="2400" b="1" dirty="0">
              <a:solidFill>
                <a:srgbClr val="293D8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96944" cy="54726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/>
              <a:t>Актуальность данной темы остается высокой в регионах Западной Сибири</a:t>
            </a:r>
            <a:r>
              <a:rPr lang="ru-RU" dirty="0" smtClean="0"/>
              <a:t>, воспаление желчного пузыря регистрируется почти у 10% населения, причем в 3-4 раза чаще холециститом страдают женщины. Большинство людей не следят за своим рационом, ведут сидячий образ жизни. На возможность заболевания холециститом так же влияют возраст и масса тела.</a:t>
            </a:r>
          </a:p>
          <a:p>
            <a:pPr marL="45720" indent="0" algn="ctr">
              <a:buNone/>
            </a:pPr>
            <a:r>
              <a:rPr lang="ru-RU" dirty="0" smtClean="0"/>
              <a:t>Хронический холецистит среди заболеваний желудочно-кишечного тракта стоит на втором месте, а часто является и сопутствует заболеваниям.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4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18864" y="452568"/>
            <a:ext cx="8229600" cy="6000768"/>
          </a:xfrm>
        </p:spPr>
        <p:txBody>
          <a:bodyPr>
            <a:normAutofit/>
          </a:bodyPr>
          <a:lstStyle/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Объект исследования</a:t>
            </a:r>
            <a:r>
              <a:rPr lang="ru-RU" b="1" dirty="0" smtClean="0">
                <a:cs typeface="Times New Roman" pitchFamily="18" charset="0"/>
              </a:rPr>
              <a:t>: </a:t>
            </a:r>
            <a:r>
              <a:rPr lang="ru-RU" dirty="0">
                <a:cs typeface="Times New Roman" pitchFamily="18" charset="0"/>
              </a:rPr>
              <a:t>с</a:t>
            </a:r>
            <a:r>
              <a:rPr lang="ru-RU" dirty="0" smtClean="0">
                <a:cs typeface="Times New Roman" pitchFamily="18" charset="0"/>
              </a:rPr>
              <a:t>естринский уход при хроническом холецистите.</a:t>
            </a:r>
          </a:p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cs typeface="Times New Roman" pitchFamily="18" charset="0"/>
              </a:rPr>
              <a:t>деятельность медицинской сестры при планировании сестринского ухода по модели Хендерсон при хроническом холецистите.</a:t>
            </a:r>
          </a:p>
          <a:p>
            <a:pPr marL="4572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Цель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исследования: </a:t>
            </a:r>
            <a:r>
              <a:rPr lang="ru-RU" dirty="0">
                <a:cs typeface="Times New Roman" pitchFamily="18" charset="0"/>
              </a:rPr>
              <a:t>д</a:t>
            </a:r>
            <a:r>
              <a:rPr lang="ru-RU" dirty="0" smtClean="0">
                <a:cs typeface="Times New Roman" pitchFamily="18" charset="0"/>
              </a:rPr>
              <a:t>емонстрация знаний, навыков профессиональной компетенции медсестры при планировании лечебно-диагностических вмешательств при хроническом холецистите.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5328592"/>
          </a:xfrm>
        </p:spPr>
        <p:txBody>
          <a:bodyPr/>
          <a:lstStyle/>
          <a:p>
            <a:pPr marL="354013" indent="-30956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Изучить технологию сестринского ухода по модели </a:t>
            </a:r>
            <a:r>
              <a:rPr lang="ru-RU" dirty="0" err="1"/>
              <a:t>Хендерсон</a:t>
            </a:r>
            <a:r>
              <a:rPr lang="ru-RU" dirty="0"/>
              <a:t>.</a:t>
            </a:r>
          </a:p>
          <a:p>
            <a:pPr marL="354013" indent="-30956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Изучить заболевания хронический холецистит.</a:t>
            </a:r>
          </a:p>
          <a:p>
            <a:pPr marL="354013" indent="-30956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Взять для </a:t>
            </a:r>
            <a:r>
              <a:rPr lang="ru-RU" dirty="0" err="1"/>
              <a:t>курации</a:t>
            </a:r>
            <a:r>
              <a:rPr lang="ru-RU" dirty="0"/>
              <a:t> одного пациента с заполнением документации (сестринской истории болезни, карты сестринского ухода по </a:t>
            </a:r>
            <a:r>
              <a:rPr lang="ru-RU" dirty="0" err="1"/>
              <a:t>Хендерсон</a:t>
            </a:r>
            <a:r>
              <a:rPr lang="ru-RU" dirty="0"/>
              <a:t>, лист наблюдения за пациентом, рекомендации для пациента.)</a:t>
            </a:r>
          </a:p>
          <a:p>
            <a:pPr marL="354013" indent="-309563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Получить экспертную оценку на план сестринского ухода от старшей медицинской сестры отделения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7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Хронический холецистит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dirty="0"/>
              <a:t>Хронический холецистит - воспалительное заболевание желчного пузыря.</a:t>
            </a:r>
          </a:p>
          <a:p>
            <a:pPr marL="45720" indent="0" algn="ctr">
              <a:buNone/>
            </a:pPr>
            <a:r>
              <a:rPr lang="ru-RU" dirty="0"/>
              <a:t>Наиболее частой причиной развития хронического холецистита является бактериальная инфекция - различные виды кишечной палочки, протей, энтерококки, стафилококки, стрептококки.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Осложнения: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smtClean="0"/>
              <a:t>Холангит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Желтуха (механическая);</a:t>
            </a:r>
          </a:p>
          <a:p>
            <a:pPr lvl="0"/>
            <a:r>
              <a:rPr lang="ru-RU" dirty="0" smtClean="0"/>
              <a:t>Обтурационная форация желчного пузыря;</a:t>
            </a:r>
          </a:p>
          <a:p>
            <a:pPr lvl="0"/>
            <a:r>
              <a:rPr lang="ru-RU" dirty="0" smtClean="0"/>
              <a:t>Перитонит;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</a:t>
            </a:r>
            <a:r>
              <a:rPr lang="ru-RU" dirty="0" smtClean="0"/>
              <a:t>часть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496944" cy="224306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проводилась на базе </a:t>
            </a:r>
            <a:r>
              <a:rPr lang="ru-RU" dirty="0" smtClean="0"/>
              <a:t>ОГБУЗ «Каргасокская РБ», </a:t>
            </a:r>
          </a:p>
          <a:p>
            <a:pPr marL="4572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терапевтическом </a:t>
            </a:r>
            <a:r>
              <a:rPr lang="ru-RU" dirty="0" smtClean="0"/>
              <a:t>отделении.</a:t>
            </a:r>
          </a:p>
          <a:p>
            <a:pPr marL="4572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ru-RU" dirty="0" smtClean="0"/>
              <a:t>Для курации была выбрана пациентка, находящаяся на лечении в терапевтическом отделении стационара с диагнозом «хронический холецистит в стадии обострения». 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8" name="Picture 1" descr="H:\фото для диплома\crb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1512" y="3295802"/>
            <a:ext cx="7572428" cy="330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планирования 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собрана информация о пациентке;</a:t>
            </a:r>
          </a:p>
          <a:p>
            <a:r>
              <a:rPr lang="ru-RU" dirty="0"/>
              <a:t>с</a:t>
            </a:r>
            <a:r>
              <a:rPr lang="ru-RU" dirty="0" smtClean="0"/>
              <a:t>оставлена сестринская история болезни;</a:t>
            </a:r>
          </a:p>
          <a:p>
            <a:r>
              <a:rPr lang="ru-RU" dirty="0" smtClean="0"/>
              <a:t>составлена карта сестринского процесса;</a:t>
            </a:r>
          </a:p>
          <a:p>
            <a:pPr marL="4572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Сестринские диагнозы пациентки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45720" indent="0">
              <a:buNone/>
            </a:pPr>
            <a:r>
              <a:rPr lang="ru-RU" dirty="0"/>
              <a:t>Интенсивные боли в правом подреберье из-за основного заболевания, </a:t>
            </a:r>
            <a:r>
              <a:rPr lang="ru-RU" dirty="0" smtClean="0"/>
              <a:t>однократная </a:t>
            </a:r>
            <a:r>
              <a:rPr lang="ru-RU" dirty="0"/>
              <a:t>рвота из-за основного заболевания, тошнота из-за основного заболевания, </a:t>
            </a:r>
            <a:r>
              <a:rPr lang="ru-RU" dirty="0" smtClean="0"/>
              <a:t>беспокойный </a:t>
            </a:r>
            <a:r>
              <a:rPr lang="ru-RU" dirty="0"/>
              <a:t>сон из-за боли, снижение аппетита из-за горечи во рту, ограничения движения из-за постельного </a:t>
            </a:r>
            <a:r>
              <a:rPr lang="ru-RU" dirty="0" smtClean="0"/>
              <a:t>режима, пациентка не посещает туалет из-за постельного режима, пациентка не знает о диете и ее не соблюдения из-за незнания о ее значение, дефицит самоухода из-за постельного режима.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8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16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Карта сестринского процесса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0167968"/>
              </p:ext>
            </p:extLst>
          </p:nvPr>
        </p:nvGraphicFramePr>
        <p:xfrm>
          <a:off x="214282" y="627464"/>
          <a:ext cx="8715436" cy="59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98"/>
                <a:gridCol w="1737292"/>
                <a:gridCol w="1928833"/>
                <a:gridCol w="3571913"/>
              </a:tblGrid>
              <a:tr h="9842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Нарушенные потребности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пациента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Цели сестринского вмешательства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 сестринских вмешательств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</a:tr>
              <a:tr h="49856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Достаточное потребление пищи и жидкости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Снижение аппетита из-за горечи во рту.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Пациентка </a:t>
                      </a:r>
                      <a:r>
                        <a:rPr lang="ru-RU" sz="1800" dirty="0" smtClean="0"/>
                        <a:t>не знает о диете и ее не соблюдает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из-за незнания о ее значении.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Улучшить аппетит в течение 2 дней с помощью врача и </a:t>
                      </a:r>
                      <a:r>
                        <a:rPr lang="ru-RU" sz="1800" dirty="0" smtClean="0"/>
                        <a:t>м/с</a:t>
                      </a:r>
                      <a:r>
                        <a:rPr lang="ru-RU" sz="1800" dirty="0"/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Пациентка будет знать значения стола </a:t>
                      </a:r>
                      <a:r>
                        <a:rPr lang="ru-RU" sz="1800" dirty="0" smtClean="0"/>
                        <a:t>№5 через 30 минут  </a:t>
                      </a:r>
                      <a:r>
                        <a:rPr lang="ru-RU" sz="1800" dirty="0"/>
                        <a:t>с помощью м/с.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Выполнить лист врачебных назначений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Провести беседу </a:t>
                      </a:r>
                      <a:r>
                        <a:rPr lang="ru-RU" sz="1800" dirty="0" smtClean="0"/>
                        <a:t>о назначенной </a:t>
                      </a:r>
                      <a:r>
                        <a:rPr lang="ru-RU" sz="1800" dirty="0"/>
                        <a:t>врачом </a:t>
                      </a:r>
                      <a:r>
                        <a:rPr lang="ru-RU" sz="1800" dirty="0" smtClean="0"/>
                        <a:t>диета</a:t>
                      </a:r>
                      <a:r>
                        <a:rPr lang="ru-RU" sz="1800" baseline="0" dirty="0" smtClean="0"/>
                        <a:t> ЩД</a:t>
                      </a:r>
                      <a:r>
                        <a:rPr lang="ru-RU" sz="1800" dirty="0" smtClean="0"/>
                        <a:t> (стол </a:t>
                      </a:r>
                      <a:r>
                        <a:rPr lang="ru-RU" sz="1800" dirty="0"/>
                        <a:t>№5) (приложение №).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Рекомендовать принимать пищу маленькими порциями, но часто через каждые 2-3часа(дробное питание).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Осуществлять контроль передач и провести беседу с родственниками пациента о характере передач.</a:t>
                      </a:r>
                    </a:p>
                    <a:p>
                      <a:pPr marL="182563" lvl="0" indent="-18256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Провести беседу с пациенткой о значении влияния диетического питания на течение болезни и выздоровление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0682688"/>
              </p:ext>
            </p:extLst>
          </p:nvPr>
        </p:nvGraphicFramePr>
        <p:xfrm>
          <a:off x="214282" y="620688"/>
          <a:ext cx="8715436" cy="541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6"/>
                <a:gridCol w="1665284"/>
                <a:gridCol w="1928833"/>
                <a:gridCol w="3571913"/>
              </a:tblGrid>
              <a:tr h="952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Нарушенные потребности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пациента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Цели сестринского вмешательства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 сестринских вмешательств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68580" marB="0" anchor="ctr"/>
                </a:tc>
              </a:tr>
              <a:tr h="4376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Выделение продуктов жизнедеятельности из организма</a:t>
                      </a: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Тошнота и однократная рвота, из за основного заболевания.</a:t>
                      </a: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Помочь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пациентке при рвоте и тошноте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 помощью врачебных назначений 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действий м/с </a:t>
                      </a:r>
                      <a:endParaRPr lang="ru-RU" sz="18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Выполнить назначения врача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Подать емкость (в случае рвоты).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Рекомендовать пациентки пить прохладную воду маленькими глотками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После рвоты помочь пациентки провести туалет ротовой полости.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Следить за соблюдением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диеты ЩД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(стол №5, ограничением острых, солёных, жареных, жирных 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маринованных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блюд).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Осуществить контроль состояния пациента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68580" marB="0">
                    <a:solidFill>
                      <a:srgbClr val="EAEB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2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621</TotalTime>
  <Words>1155</Words>
  <Application>Microsoft Office PowerPoint</Application>
  <PresentationFormat>Экран (4:3)</PresentationFormat>
  <Paragraphs>241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Актуальность темы</vt:lpstr>
      <vt:lpstr>Презентация PowerPoint</vt:lpstr>
      <vt:lpstr>Задачи исследования:</vt:lpstr>
      <vt:lpstr>Хронический холецистит</vt:lpstr>
      <vt:lpstr>Практическая часть работы</vt:lpstr>
      <vt:lpstr>Для планирования СУ:</vt:lpstr>
      <vt:lpstr>Карта сестринского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Сестринская динамическая оценка пациента</vt:lpstr>
      <vt:lpstr>Вывод: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Боярова Нина В.</cp:lastModifiedBy>
  <cp:revision>68</cp:revision>
  <dcterms:created xsi:type="dcterms:W3CDTF">2016-05-21T12:46:49Z</dcterms:created>
  <dcterms:modified xsi:type="dcterms:W3CDTF">2019-02-20T04:51:57Z</dcterms:modified>
</cp:coreProperties>
</file>