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8" r:id="rId3"/>
    <p:sldId id="256" r:id="rId4"/>
    <p:sldId id="257" r:id="rId5"/>
    <p:sldId id="265" r:id="rId6"/>
    <p:sldId id="263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CBB"/>
    <a:srgbClr val="7F559D"/>
    <a:srgbClr val="755DD9"/>
    <a:srgbClr val="BE7CF0"/>
    <a:srgbClr val="81579E"/>
    <a:srgbClr val="482CBC"/>
    <a:srgbClr val="FFFFFF"/>
    <a:srgbClr val="D37EEE"/>
    <a:srgbClr val="C37EEE"/>
    <a:srgbClr val="E67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460AE-A0E7-4A81-AAA1-2297B9E4C11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99574-8B87-407A-839F-FBE7B520E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Уважаемые коллеги,</a:t>
            </a:r>
            <a:r>
              <a:rPr lang="ru-RU" baseline="0" dirty="0" smtClean="0"/>
              <a:t> я предлагаю продолжить знакомство с нашим колледжем</a:t>
            </a:r>
          </a:p>
          <a:p>
            <a:r>
              <a:rPr lang="ru-RU" dirty="0" smtClean="0"/>
              <a:t>. Медицинский колледж </a:t>
            </a:r>
            <a:r>
              <a:rPr lang="ru-RU" baseline="0" dirty="0" smtClean="0"/>
              <a:t>имеет богатую историю и традиции подготовки медицинских кадров, в 2018 году колледжу будет 140 лет. Первая образовательная программа была – школа повивальных бабок.</a:t>
            </a:r>
          </a:p>
          <a:p>
            <a:r>
              <a:rPr lang="ru-RU" baseline="0" dirty="0" smtClean="0"/>
              <a:t>Мы с лучшими традициями идем в век инноваций и прикладываем много усилий для укрепления </a:t>
            </a:r>
            <a:r>
              <a:rPr lang="ru-RU" baseline="0" dirty="0" err="1" smtClean="0"/>
              <a:t>репутационного</a:t>
            </a:r>
            <a:r>
              <a:rPr lang="ru-RU" baseline="0" dirty="0" smtClean="0"/>
              <a:t> капитала колледжа.</a:t>
            </a: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Как правильно оформить презентацию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0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9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714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005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AD54F7-1621-4BF9-B30C-8F64D35A4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5245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8AF49A4-B576-49BC-8BD7-124137091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496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399639" indent="0" algn="ctr">
              <a:buNone/>
              <a:defRPr sz="1748"/>
            </a:lvl2pPr>
            <a:lvl3pPr marL="799277" indent="0" algn="ctr">
              <a:buNone/>
              <a:defRPr sz="1573"/>
            </a:lvl3pPr>
            <a:lvl4pPr marL="1198916" indent="0" algn="ctr">
              <a:buNone/>
              <a:defRPr sz="1399"/>
            </a:lvl4pPr>
            <a:lvl5pPr marL="1598554" indent="0" algn="ctr">
              <a:buNone/>
              <a:defRPr sz="1399"/>
            </a:lvl5pPr>
            <a:lvl6pPr marL="1998193" indent="0" algn="ctr">
              <a:buNone/>
              <a:defRPr sz="1399"/>
            </a:lvl6pPr>
            <a:lvl7pPr marL="2397831" indent="0" algn="ctr">
              <a:buNone/>
              <a:defRPr sz="1399"/>
            </a:lvl7pPr>
            <a:lvl8pPr marL="2797470" indent="0" algn="ctr">
              <a:buNone/>
              <a:defRPr sz="1399"/>
            </a:lvl8pPr>
            <a:lvl9pPr marL="3197108" indent="0" algn="ctr">
              <a:buNone/>
              <a:defRPr sz="1399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E7E4769-8CCD-4BF6-A9C5-612C2A9E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1200" y="611117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2797">
                <a:solidFill>
                  <a:schemeClr val="bg1"/>
                </a:solidFill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2019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722452B-EDEB-48B1-A1D3-3F29163F755F}"/>
              </a:ext>
            </a:extLst>
          </p:cNvPr>
          <p:cNvSpPr/>
          <p:nvPr userDrawn="1"/>
        </p:nvSpPr>
        <p:spPr>
          <a:xfrm>
            <a:off x="527381" y="6453338"/>
            <a:ext cx="8037469" cy="2824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prstClr val="white"/>
                </a:solidFill>
              </a:rPr>
              <a:t>2019 г.</a:t>
            </a:r>
          </a:p>
        </p:txBody>
      </p:sp>
    </p:spTree>
    <p:extLst>
      <p:ext uri="{BB962C8B-B14F-4D97-AF65-F5344CB8AC3E}">
        <p14:creationId xmlns:p14="http://schemas.microsoft.com/office/powerpoint/2010/main" val="4020661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D61CDA-2DF4-4B81-8BD5-0EAC94A7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274" y="365127"/>
            <a:ext cx="9426526" cy="718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F01805E-C28A-4A83-8F74-15755D4E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A24D56D-5D35-450C-8D0A-4164E349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77769"/>
            <a:ext cx="2743200" cy="343706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DE2C02D2-AD2C-4FF9-96B8-8FFB2D06F507}" type="datetimeFigureOut">
              <a:rPr lang="ru-RU" smtClean="0">
                <a:solidFill>
                  <a:srgbClr val="9B57D3">
                    <a:lumMod val="75000"/>
                  </a:srgbClr>
                </a:solidFill>
              </a:rPr>
              <a:pPr/>
              <a:t>19.03.2021</a:t>
            </a:fld>
            <a:endParaRPr lang="ru-RU" dirty="0">
              <a:solidFill>
                <a:srgbClr val="9B57D3">
                  <a:lumMod val="75000"/>
                </a:srgb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1F58313-F36C-48BB-94CD-8D66298C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9B57D3">
                  <a:lumMod val="75000"/>
                </a:srgb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F8610-9367-441D-AA1C-305E12DF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E1B2DCD-84F5-4214-A446-C0962AE8253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75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CA1B2CE-6D33-49DB-A1B4-9B6D32E43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D13FC60-7FA5-4EAC-ACBE-3779EB05E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34590884-A507-45D5-9145-DC1B4363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274" y="365127"/>
            <a:ext cx="9426526" cy="718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276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30F18C-6977-4BDC-B02A-4C37DABDB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5245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873048-698A-4D48-B17A-90B91CD04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098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399639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2pPr>
            <a:lvl3pPr marL="799277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3pPr>
            <a:lvl4pPr marL="119891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59855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1998193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39783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279747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197108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9EEB65-48B3-45D1-8959-02B91CA911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49" y="6328217"/>
            <a:ext cx="2743200" cy="269533"/>
          </a:xfrm>
        </p:spPr>
        <p:txBody>
          <a:bodyPr/>
          <a:lstStyle>
            <a:lvl1pPr>
              <a:defRPr sz="1748">
                <a:solidFill>
                  <a:schemeClr val="bg1"/>
                </a:solidFill>
              </a:defRPr>
            </a:lvl1pPr>
          </a:lstStyle>
          <a:p>
            <a:fld id="{EC97D166-D6CA-459B-8B6C-7D95BBBE33B5}" type="datetimeFigureOut">
              <a:rPr lang="ru-RU" smtClean="0">
                <a:solidFill>
                  <a:prstClr val="white"/>
                </a:solidFill>
              </a:rPr>
              <a:pPr/>
              <a:t>19.03.2021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28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lIns="59299" tIns="29649" rIns="59299" bIns="29649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0315" indent="0">
              <a:buNone/>
              <a:defRPr sz="2200" b="1"/>
            </a:lvl2pPr>
            <a:lvl3pPr marL="1000630" indent="0">
              <a:buNone/>
              <a:defRPr sz="1900" b="1"/>
            </a:lvl3pPr>
            <a:lvl4pPr marL="1500945" indent="0">
              <a:buNone/>
              <a:defRPr sz="1800" b="1"/>
            </a:lvl4pPr>
            <a:lvl5pPr marL="2001261" indent="0">
              <a:buNone/>
              <a:defRPr sz="1800" b="1"/>
            </a:lvl5pPr>
            <a:lvl6pPr marL="2501575" indent="0">
              <a:buNone/>
              <a:defRPr sz="1800" b="1"/>
            </a:lvl6pPr>
            <a:lvl7pPr marL="3001890" indent="0">
              <a:buNone/>
              <a:defRPr sz="1800" b="1"/>
            </a:lvl7pPr>
            <a:lvl8pPr marL="3502206" indent="0">
              <a:buNone/>
              <a:defRPr sz="1800" b="1"/>
            </a:lvl8pPr>
            <a:lvl9pPr marL="400252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0315" indent="0">
              <a:buNone/>
              <a:defRPr sz="2200" b="1"/>
            </a:lvl2pPr>
            <a:lvl3pPr marL="1000630" indent="0">
              <a:buNone/>
              <a:defRPr sz="1900" b="1"/>
            </a:lvl3pPr>
            <a:lvl4pPr marL="1500945" indent="0">
              <a:buNone/>
              <a:defRPr sz="1800" b="1"/>
            </a:lvl4pPr>
            <a:lvl5pPr marL="2001261" indent="0">
              <a:buNone/>
              <a:defRPr sz="1800" b="1"/>
            </a:lvl5pPr>
            <a:lvl6pPr marL="2501575" indent="0">
              <a:buNone/>
              <a:defRPr sz="1800" b="1"/>
            </a:lvl6pPr>
            <a:lvl7pPr marL="3001890" indent="0">
              <a:buNone/>
              <a:defRPr sz="1800" b="1"/>
            </a:lvl7pPr>
            <a:lvl8pPr marL="3502206" indent="0">
              <a:buNone/>
              <a:defRPr sz="1800" b="1"/>
            </a:lvl8pPr>
            <a:lvl9pPr marL="400252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3/19/2021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lIns="59299" tIns="29649" rIns="59299" bIns="29649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lIns="59299" tIns="29649" rIns="59299" bIns="29649"/>
          <a:lstStyle/>
          <a:p>
            <a:fld id="{B6F15528-21DE-4FAA-801E-634DDDAF4B2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22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0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23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2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2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5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9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BC0E-F8E8-45F2-BB4B-678CD9699E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C026D-7890-482D-A79C-7F286DC6E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4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34A23ED-D4AD-4FC5-98E3-278C48F62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7689" y="10832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6540F4-3139-49A9-8FF6-7CA680BA0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10313"/>
            <a:ext cx="2743200" cy="3437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8">
                <a:solidFill>
                  <a:schemeClr val="bg1"/>
                </a:solidFill>
              </a:defRPr>
            </a:lvl1pPr>
          </a:lstStyle>
          <a:p>
            <a:fld id="{EC97D166-D6CA-459B-8B6C-7D95BBBE33B5}" type="datetimeFigureOut">
              <a:rPr lang="ru-RU" smtClean="0">
                <a:solidFill>
                  <a:prstClr val="white"/>
                </a:solidFill>
              </a:rPr>
              <a:pPr/>
              <a:t>19.03.2021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411734" y="116632"/>
            <a:ext cx="172999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26" name="Picture 2" descr="S:\Информатика\Лечебное дело 1 курс\Для презентации\logo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76" y="94142"/>
            <a:ext cx="617855" cy="77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2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799277" rtl="0" eaLnBrk="1" latinLnBrk="0" hangingPunct="1">
        <a:lnSpc>
          <a:spcPct val="90000"/>
        </a:lnSpc>
        <a:spcBef>
          <a:spcPct val="0"/>
        </a:spcBef>
        <a:buNone/>
        <a:defRPr sz="38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819" indent="-199819" algn="l" defTabSz="799277" rtl="0" eaLnBrk="1" latinLnBrk="0" hangingPunct="1">
        <a:lnSpc>
          <a:spcPct val="90000"/>
        </a:lnSpc>
        <a:spcBef>
          <a:spcPts val="874"/>
        </a:spcBef>
        <a:buFont typeface="Arial" panose="020B0604020202020204" pitchFamily="34" charset="0"/>
        <a:buChar char="•"/>
        <a:defRPr sz="2447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99458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2098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999096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748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398735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798373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198012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597650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997289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396927" indent="-199819" algn="l" defTabSz="79927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1pPr>
      <a:lvl2pPr marL="399639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2pPr>
      <a:lvl3pPr marL="799277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198916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598554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1998193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397831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797470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197108" algn="l" defTabSz="799277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microsoft.com/office/2007/relationships/hdphoto" Target="../media/hdphoto5.wdp"/><Relationship Id="rId18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microsoft.com/office/2007/relationships/hdphoto" Target="../media/hdphoto2.wdp"/><Relationship Id="rId12" Type="http://schemas.openxmlformats.org/officeDocument/2006/relationships/image" Target="../media/image16.png"/><Relationship Id="rId17" Type="http://schemas.microsoft.com/office/2007/relationships/hdphoto" Target="../media/hdphoto7.wdp"/><Relationship Id="rId2" Type="http://schemas.openxmlformats.org/officeDocument/2006/relationships/image" Target="../media/image1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microsoft.com/office/2007/relationships/hdphoto" Target="../media/hdphoto4.wdp"/><Relationship Id="rId5" Type="http://schemas.openxmlformats.org/officeDocument/2006/relationships/image" Target="../media/image12.png"/><Relationship Id="rId15" Type="http://schemas.microsoft.com/office/2007/relationships/hdphoto" Target="../media/hdphoto6.wdp"/><Relationship Id="rId10" Type="http://schemas.openxmlformats.org/officeDocument/2006/relationships/image" Target="../media/image15.png"/><Relationship Id="rId19" Type="http://schemas.microsoft.com/office/2007/relationships/hdphoto" Target="../media/hdphoto8.wdp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5601" y="395585"/>
            <a:ext cx="8580401" cy="1024379"/>
          </a:xfrm>
          <a:prstGeom prst="rect">
            <a:avLst/>
          </a:prstGeom>
          <a:noFill/>
        </p:spPr>
        <p:txBody>
          <a:bodyPr wrap="square" lIns="100073" tIns="50036" rIns="100073" bIns="50036" rtlCol="0">
            <a:spAutoFit/>
          </a:bodyPr>
          <a:lstStyle/>
          <a:p>
            <a:pPr algn="ctr"/>
            <a:r>
              <a:rPr lang="ru-RU" sz="2000" b="1" dirty="0"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Областное государственное бюджетное профессиональное</a:t>
            </a:r>
          </a:p>
          <a:p>
            <a:pPr algn="ctr"/>
            <a:r>
              <a:rPr lang="ru-RU" sz="2000" b="1" dirty="0"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образовательное учреждение</a:t>
            </a:r>
          </a:p>
          <a:p>
            <a:pPr algn="ctr"/>
            <a:r>
              <a:rPr lang="ru-RU" sz="2000" b="1" dirty="0"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«Томский базовый медицинский колледж»</a:t>
            </a:r>
          </a:p>
        </p:txBody>
      </p:sp>
      <p:sp>
        <p:nvSpPr>
          <p:cNvPr id="12" name="object 28"/>
          <p:cNvSpPr/>
          <p:nvPr/>
        </p:nvSpPr>
        <p:spPr>
          <a:xfrm>
            <a:off x="747981" y="1655148"/>
            <a:ext cx="10656888" cy="196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29"/>
          <p:cNvSpPr/>
          <p:nvPr/>
        </p:nvSpPr>
        <p:spPr>
          <a:xfrm>
            <a:off x="758048" y="1601395"/>
            <a:ext cx="10656888" cy="72390"/>
          </a:xfrm>
          <a:custGeom>
            <a:avLst/>
            <a:gdLst/>
            <a:ahLst/>
            <a:cxnLst/>
            <a:rect l="l" t="t" r="r" b="b"/>
            <a:pathLst>
              <a:path w="9144000" h="72390">
                <a:moveTo>
                  <a:pt x="0" y="72009"/>
                </a:moveTo>
                <a:lnTo>
                  <a:pt x="9144000" y="0"/>
                </a:lnTo>
              </a:path>
            </a:pathLst>
          </a:cu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7"/>
          <p:cNvSpPr txBox="1">
            <a:spLocks/>
          </p:cNvSpPr>
          <p:nvPr/>
        </p:nvSpPr>
        <p:spPr>
          <a:xfrm>
            <a:off x="848582" y="1923604"/>
            <a:ext cx="10656888" cy="2664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298" rIns="0" bIns="0" rtlCol="0" anchor="ctr" anchorCtr="0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КООРДИНАЦИОННОГО СОВЕТА ОБРАЗОВАТЕЛЬНО </a:t>
            </a:r>
            <a:r>
              <a:rPr lang="ru-RU" sz="3200" b="1" dirty="0">
                <a:ln/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3200" b="1" dirty="0">
                <a:ln/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ln/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ОТРАСЛЕВОГО КЛАСТЕРА </a:t>
            </a:r>
          </a:p>
          <a:p>
            <a:pPr algn="ctr"/>
            <a:r>
              <a:rPr lang="ru-RU" sz="3600" b="1" dirty="0" smtClean="0">
                <a:ln/>
                <a:solidFill>
                  <a:srgbClr val="7F55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Здравоохранение</a:t>
            </a:r>
            <a:endParaRPr lang="ru-RU" sz="3600" b="1" dirty="0">
              <a:ln/>
              <a:solidFill>
                <a:srgbClr val="7F559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Content Placeholder 4"/>
          <p:cNvSpPr txBox="1">
            <a:spLocks/>
          </p:cNvSpPr>
          <p:nvPr/>
        </p:nvSpPr>
        <p:spPr>
          <a:xfrm>
            <a:off x="346684" y="5978121"/>
            <a:ext cx="3779218" cy="75149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2000" b="1" kern="0" dirty="0">
                <a:solidFill>
                  <a:srgbClr val="7F5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Ложкина Татьяна Юрьевна, </a:t>
            </a:r>
          </a:p>
          <a:p>
            <a:pPr algn="ctr">
              <a:lnSpc>
                <a:spcPct val="120000"/>
              </a:lnSpc>
            </a:pPr>
            <a:r>
              <a:rPr lang="ru-RU" sz="2000" b="1" kern="0" dirty="0">
                <a:solidFill>
                  <a:srgbClr val="7F5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ОГБПОУ «ТБМК»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4AA2A91-ADBD-384E-98FF-FA46B04B17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4" b="27093"/>
          <a:stretch/>
        </p:blipFill>
        <p:spPr>
          <a:xfrm>
            <a:off x="1107454" y="87711"/>
            <a:ext cx="1860864" cy="76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/>
          <p:cNvSpPr txBox="1"/>
          <p:nvPr/>
        </p:nvSpPr>
        <p:spPr>
          <a:xfrm>
            <a:off x="1511929" y="262550"/>
            <a:ext cx="10642232" cy="400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87" tIns="45688" rIns="45687" bIns="45688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BE7C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 -</a:t>
            </a:r>
            <a:r>
              <a:rPr lang="en-US" sz="2000" b="1" dirty="0">
                <a:solidFill>
                  <a:srgbClr val="BE7C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rgbClr val="BE7C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ОТРАСЛЕВОЙ КЛАСТЕР</a:t>
            </a:r>
            <a:endParaRPr sz="2000" b="1" dirty="0">
              <a:solidFill>
                <a:srgbClr val="BE7C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0071" y="6459451"/>
            <a:ext cx="903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ДЕПАРТАМЕНТА ПРОФЕССИОНАЛЬНОГО ОБРАЗОВАНИЯ ОТ </a:t>
            </a:r>
            <a:r>
              <a:rPr lang="ru-RU" sz="1400" b="1" dirty="0" smtClean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26.10.2020 </a:t>
            </a:r>
            <a:r>
              <a:rPr lang="ru-RU" sz="14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№465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22134" y="1956153"/>
            <a:ext cx="3678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ПРЕИМУЩЕСТВ ВНУТРИКЛАСТЕРНОГО ВЗАИМОДЕЙСТВИЯ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49378" y="1003811"/>
            <a:ext cx="5103628" cy="27699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ОБРАЗОВАТЕЛЬНО-ОТРАСЛЕВОЙ КЛАСТЕР - ОБЪЕДИНЕНИЕ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04124" y="1267551"/>
            <a:ext cx="115094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ОБЛАСТНЫХ ГОСУДАРСТВЕННЫХ ПОО, ПОДВЕДОМСТВЕННЫХ ДЕПАРТАМЕНТУ СПО ТОМСКОЙ ОБЛАСТИ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ПОТЕНЦИАЛЬНЫХ РАБОТОДАТЕЛЕЙ ОБУЧАЮЩИХСЯ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ФЕДЕРАЛЬНЫХ ИСПОЛНИТЕЛЬНЫХ ОРГАНОВ ГОСУДАРСТВЕННОЙ ВЛАСТИ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ОРГАНОВ ГОСУДАРСТВЕННОЙ ВЛАСТИ ТОМСКОЙ ОБЛАСТИ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ОРГАНОВ МЕСТНОГО САМОУПРАВЛЕНИЯ МУНИЦИПАЛЬНЫХ ОБРАЗОВАНИЙ ТОМСКОЙ ОБЛАСТИ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НЕКОММЕРЧЕСКИХ ОРГАНИЗАЦИЙ</a:t>
            </a:r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7825563" y="1074825"/>
            <a:ext cx="318976" cy="1521262"/>
          </a:xfrm>
          <a:prstGeom prst="rightBrace">
            <a:avLst>
              <a:gd name="adj1" fmla="val 0"/>
              <a:gd name="adj2" fmla="val 24838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E7CF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50103" y="1199850"/>
            <a:ext cx="4036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КООРДИНАЦИЯ УСИЛИЙ ДЛЯ ОБЪЕДИНЕНИЯ РЕСУРСОВ ОРГАНИЗАЦИЙ В КЛАСТЕРАХ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985051" y="2186986"/>
            <a:ext cx="35087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трелка вправо 30"/>
          <p:cNvSpPr/>
          <p:nvPr/>
        </p:nvSpPr>
        <p:spPr>
          <a:xfrm>
            <a:off x="187657" y="3200531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7F559D"/>
          </a:solidFill>
          <a:ln w="19050">
            <a:solidFill>
              <a:srgbClr val="4E6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В ТОМСКОЙ ОБЛАСТИ СИСТЕМЫ СПО И ПРОФЕССИОНАЛЬНОГО ОБУЧЕНИЯ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187657" y="3644896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19050">
            <a:solidFill>
              <a:srgbClr val="4E6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МОДЕРНИЗАЦИЯ ОБЛАСТНЫХ ГОСУДАРСТВЕННЫХ ПРОФЕССИОНАЛЬНЫХ ОРГАНИЗАЦИЙ, ВХОДЯЩИХ В КЛАСТЕР, ПОСРЕДСТВОМ РАЗВИТИЯ ИХ МАТЕРИАЛЬНО-ТЕХНИЧЕСКОЙ БАЗЫ</a:t>
            </a:r>
          </a:p>
        </p:txBody>
      </p:sp>
      <p:sp>
        <p:nvSpPr>
          <p:cNvPr id="38" name="Стрелка вправо 37"/>
          <p:cNvSpPr/>
          <p:nvPr/>
        </p:nvSpPr>
        <p:spPr>
          <a:xfrm>
            <a:off x="187657" y="4087681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7F559D"/>
          </a:solidFill>
          <a:ln w="19050">
            <a:solidFill>
              <a:srgbClr val="4E6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КАЧЕСТВА ОБУЧЕНИЯ НА ОСНОВЕ ИНТЕГРАЦИИ ОБРАЗОВАНИЯ И ПРОИЗВОДСТВА, ЭКСПЕРТИЗЫ ПРОЕКТОВ, ОБРАЗОВАТЕЛЬНЫХ ПРОГРАММ, УЧЕБНЫХ ПЛАНОВ И МЕТОДИЧЕСКИХ ДОКУМЕНТОВ</a:t>
            </a:r>
          </a:p>
        </p:txBody>
      </p:sp>
      <p:sp>
        <p:nvSpPr>
          <p:cNvPr id="39" name="Стрелка вправо 38"/>
          <p:cNvSpPr/>
          <p:nvPr/>
        </p:nvSpPr>
        <p:spPr>
          <a:xfrm>
            <a:off x="187657" y="4531510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19050">
            <a:solidFill>
              <a:srgbClr val="4E6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ВЫПУСКНИКОВ ОБЛАСТНЫХ ГОСУДАРСТВЕННЫХ ПРОФЕССИОНАЛЬНЫХ ОРГАНИЗАЦИЙ, ВХОДЯЩИХ В КЛАСТЕР, ПОД КОНКРЕТНОЕ РАБОЧЕЕ МЕСТО</a:t>
            </a:r>
          </a:p>
        </p:txBody>
      </p:sp>
      <p:sp>
        <p:nvSpPr>
          <p:cNvPr id="40" name="Стрелка вправо 39"/>
          <p:cNvSpPr/>
          <p:nvPr/>
        </p:nvSpPr>
        <p:spPr>
          <a:xfrm>
            <a:off x="187656" y="4969181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7F559D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РЫНКА ТРУДА ТОМСКОЙ ОБЛАСТИ И ПРОГНОЗИРОВАНИЯ ЕГО ПОТРЕБНОСТЕЙ В АСПЕКТЕ КОЛИЧЕСТВА</a:t>
            </a:r>
          </a:p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КАЧЕСТВА РАБОЧЕЙ СИЛЫ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187655" y="5412748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19050">
            <a:solidFill>
              <a:srgbClr val="4E6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ПРИВЛЕКАТЕЛЬНОСТИ ОБЛАСТНЫХ ГОСУДАРСТВЕННЫХ ПРОФЕССИОНАЛЬНЫХ ОРГАНИЗАЦИЙ, ВХОДЯЩИХ В КЛАСТЕР, ДЛЯ ВЫПУСКНИКОВ ОБЩЕОБРАЗОВАТЕЛЬНЫХ ОРГАНИЗАЦИЙ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187654" y="5857375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7F559D"/>
          </a:solidFill>
          <a:ln w="19050">
            <a:solidFill>
              <a:srgbClr val="4E6D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МЕХАНИЗМОВ ГОСУДАРСТВЕННО-ЧАСТНОГО ПАРТНЕРСТВА С УЧАСТИЕМ ОРГАНИЗАЦИЙ, ВХОДЯЩИХ В КЛАСТЕР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87240" y="2648925"/>
            <a:ext cx="5103628" cy="27699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</a:t>
            </a:r>
          </a:p>
        </p:txBody>
      </p:sp>
      <p:pic>
        <p:nvPicPr>
          <p:cNvPr id="19" name="Picture 3" descr="C:\Users\nesin.ilya\Desktop\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52" y="92954"/>
            <a:ext cx="634230" cy="96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02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7592" y="3197909"/>
            <a:ext cx="11972259" cy="352964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4237" y="3515750"/>
            <a:ext cx="2508784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ОРГАНИЗАЦИИ</a:t>
            </a:r>
          </a:p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ОБЩЕГО ОБРАЗОВАНИЯ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11496"/>
            <a:ext cx="12192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BE7C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МОДЕЛЬ ОБРАЗОВАТЕЛЬНО-ОТРАСЛЕВОГО КЛАСТЕРА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47180" y="981843"/>
            <a:ext cx="4224613" cy="66272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ОБРАЗОВАТЕЛЬНО-ОТРАСЛЕВОЙ КЛАСТЕР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5528" y="1942488"/>
            <a:ext cx="6267919" cy="654852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КООРДИНАЦИОННЫЙ СОВЕТ</a:t>
            </a:r>
          </a:p>
          <a:p>
            <a:pPr algn="ctr"/>
            <a:r>
              <a:rPr lang="ru-RU" sz="105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(СРОК ПОЛНОМОЧИЙ 5 ЛЕТ)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096444" y="3510680"/>
            <a:ext cx="2508784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ОРГАНИЗАЦИИ</a:t>
            </a:r>
          </a:p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ДОПОЛНИТЕЛЬНОГО ОБРАЗОВАНИЯ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890105" y="3510680"/>
            <a:ext cx="1853198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ПРОФЕССИОНАЛЬНЫЕ</a:t>
            </a:r>
          </a:p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ОРГАНИЗАЦИИ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028180" y="3510680"/>
            <a:ext cx="1092623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ВУЗЫ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925528" y="5852090"/>
            <a:ext cx="6267919" cy="655450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ЭКСПЕРТНЫЙ СОВЕТ</a:t>
            </a:r>
          </a:p>
          <a:p>
            <a:pPr algn="ctr"/>
            <a:r>
              <a:rPr lang="ru-RU" sz="105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(СРОК ПОЛНОМОЧИЙ 5 ЛЕТ)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94237" y="4604663"/>
            <a:ext cx="2508784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ПРЕДСТАВИТЕЛЬСТВО ЗАКОНОДАТЕЛЬНЫХ ОРГАНОВ ВЛАСТИ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96444" y="4604662"/>
            <a:ext cx="2508784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ПРЕДСТАВИТЕЛЬСТВО МУНИЦИПАЛЬНЫХ ОРГАНОВ ВЛАСТИ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98650" y="4604662"/>
            <a:ext cx="3237763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ПРЕДСТАВИТЕЛЬСТВО ФЕДЕРАЛЬНЫХ ОРГАНОВ ВЛАСТИ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393295" y="4604662"/>
            <a:ext cx="2508784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ПРЕДСТАВИТЕЛЬСТВО РЕГИОНАЛЬНЫХ ОРГАНОВ ВЛАСТИ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405680" y="3510679"/>
            <a:ext cx="2508784" cy="859647"/>
          </a:xfrm>
          <a:prstGeom prst="rect">
            <a:avLst/>
          </a:prstGeom>
          <a:solidFill>
            <a:schemeClr val="bg1"/>
          </a:solidFill>
          <a:ln w="28575">
            <a:solidFill>
              <a:srgbClr val="BE7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ПРОМЫШЛЕННЫЕ, БИЗНЕС ПАРТНЕРЫ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82" y="1041094"/>
            <a:ext cx="759535" cy="563002"/>
          </a:xfrm>
          <a:prstGeom prst="rect">
            <a:avLst/>
          </a:prstGeom>
          <a:ln>
            <a:solidFill>
              <a:srgbClr val="BE7CF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44" y="2039692"/>
            <a:ext cx="480769" cy="480769"/>
          </a:xfrm>
          <a:prstGeom prst="rect">
            <a:avLst/>
          </a:prstGeom>
          <a:ln>
            <a:solidFill>
              <a:srgbClr val="BE7CF0"/>
            </a:solidFill>
          </a:ln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43" y="5938334"/>
            <a:ext cx="480769" cy="480769"/>
          </a:xfrm>
          <a:prstGeom prst="rect">
            <a:avLst/>
          </a:prstGeom>
          <a:ln>
            <a:solidFill>
              <a:srgbClr val="BE7CF0"/>
            </a:solidFill>
          </a:ln>
        </p:spPr>
      </p:pic>
      <p:sp>
        <p:nvSpPr>
          <p:cNvPr id="7" name="Равнобедренный треугольник 6"/>
          <p:cNvSpPr/>
          <p:nvPr/>
        </p:nvSpPr>
        <p:spPr>
          <a:xfrm>
            <a:off x="5398637" y="2762334"/>
            <a:ext cx="1000025" cy="219649"/>
          </a:xfrm>
          <a:prstGeom prst="triangl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3" descr="C:\Users\nesin.ilya\Desktop\Логотип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256" y="211496"/>
            <a:ext cx="621595" cy="94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99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70"/>
          <p:cNvSpPr/>
          <p:nvPr/>
        </p:nvSpPr>
        <p:spPr>
          <a:xfrm>
            <a:off x="9815419" y="893860"/>
            <a:ext cx="2272421" cy="5431980"/>
          </a:xfrm>
          <a:prstGeom prst="rect">
            <a:avLst/>
          </a:prstGeom>
          <a:solidFill>
            <a:srgbClr val="4E6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7397542" y="893859"/>
            <a:ext cx="2272421" cy="26495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4982885" y="899113"/>
            <a:ext cx="2272421" cy="26495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531498" y="908050"/>
            <a:ext cx="2272421" cy="264959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101993" y="893858"/>
            <a:ext cx="2272421" cy="264959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397542" y="3676245"/>
            <a:ext cx="2272421" cy="264959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4982885" y="3681499"/>
            <a:ext cx="2272421" cy="264959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531498" y="3690436"/>
            <a:ext cx="2272421" cy="26495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101993" y="3676244"/>
            <a:ext cx="2272421" cy="2649595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70950" y="6466452"/>
            <a:ext cx="903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ДЕПАРТАМЕНТА ПРОФЕССИОНАЛЬНОГО ОБРАЗОВАНИЯ ОТ </a:t>
            </a:r>
            <a:r>
              <a:rPr lang="ru-RU" sz="1400" b="1" dirty="0" smtClean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21.08.2020 </a:t>
            </a:r>
            <a:r>
              <a:rPr lang="ru-RU" sz="14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№370</a:t>
            </a:r>
          </a:p>
        </p:txBody>
      </p:sp>
      <p:sp>
        <p:nvSpPr>
          <p:cNvPr id="26" name="TextBox 34"/>
          <p:cNvSpPr txBox="1"/>
          <p:nvPr/>
        </p:nvSpPr>
        <p:spPr>
          <a:xfrm>
            <a:off x="154803" y="255406"/>
            <a:ext cx="11999358" cy="400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87" tIns="45688" rIns="45687" bIns="45688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 -</a:t>
            </a:r>
            <a:r>
              <a:rPr lang="en-US" sz="20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ОТРАСЛЕВЫЕ КЛАСТЕРЫ</a:t>
            </a:r>
            <a:endParaRPr sz="2000" b="1" dirty="0">
              <a:solidFill>
                <a:srgbClr val="4E6DA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24" descr="Ð¢Ð¾Ð¼ÑÐºÐ°Ñ Ð¾Ð±Ð»Ð°ÑÑÑ, Ð³ÐµÑÐ± - Ð²ÐµÐºÑÐ¾ÑÐ½Ð¾Ðµ Ð¸Ð·Ð¾Ð±ÑÐ°Ð¶ÐµÐ½Ð¸Ðµ">
            <a:extLst>
              <a:ext uri="{FF2B5EF4-FFF2-40B4-BE49-F238E27FC236}">
                <a16:creationId xmlns:a16="http://schemas.microsoft.com/office/drawing/2014/main" xmlns="" id="{66817170-F9B6-4985-90FC-D0627EA9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956" y="128039"/>
            <a:ext cx="610431" cy="5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99431" y="954385"/>
            <a:ext cx="2125903" cy="331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ЛЕСОПРОМЫШЛЕННЫЙ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4645" y="2190427"/>
            <a:ext cx="229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АСИНОВСКИЙ ТЕХНИКУМ ПРОМЫШЛЕННОЙ ИНДУСТРИИ И СЕРВИСА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0345" y="3138779"/>
            <a:ext cx="12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В.Н. РЕПИН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132370" y="932628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АГРАРНЫЙ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35329" y="2196096"/>
            <a:ext cx="2640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АГРАРНЫЙ КОЛЛЕДЖ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25906" y="3150814"/>
            <a:ext cx="1459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Е.В. КУСКОВА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394498" y="954385"/>
            <a:ext cx="1519968" cy="331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ТРАНСПОРТНЫЙ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71944" y="2183561"/>
            <a:ext cx="2257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КОЛЛЕДЖ ГРАЖДАНСКОГО ТРАНСПОРТА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8541" y="3150814"/>
            <a:ext cx="1701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В.В. ГЛАДЫШЕВ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0152471" y="954385"/>
            <a:ext cx="1689886" cy="331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ПРОМЫШЛЕННЫЙ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746883" y="2465782"/>
            <a:ext cx="2417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ПРОМЫШЛЕННО-ГУМАНИТАРНЫЙ КОЛЛЕДЖ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099487" y="3133466"/>
            <a:ext cx="1709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Ю.В. ИЛЬЯСОВА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820987" y="933373"/>
            <a:ext cx="1555234" cy="331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СТРОИТЕЛЬСТВО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416065" y="2162549"/>
            <a:ext cx="2257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КОМУНАЛЬНО-СТРОИТЕЛЬНЫЙ ТЕХНИКУМ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788007" y="3129802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В.А. ШЕНДЕЛЬ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45040" y="3740787"/>
            <a:ext cx="1282723" cy="331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СФЕРА УСЛУГ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18664" y="4976829"/>
            <a:ext cx="229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КОЛЛЕДЖ ИНДУСТРИИ ПИТАНИЯ, ТОРГОВЛИ И СФЕРЫ УСЛУГ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17244" y="5916203"/>
            <a:ext cx="1659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Н.А. ВОЕВОДИН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531498" y="3719030"/>
            <a:ext cx="2272421" cy="331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ИНФОРМАЦИОННЫЕ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359348" y="4982498"/>
            <a:ext cx="264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ТЕХНИКУМ ИНФОРМАЦИОННЫХ ТЕХНОЛОГИЙ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774986" y="5937216"/>
            <a:ext cx="1792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Е.В. ИСТИГЕЧЕВА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275853" y="3740787"/>
            <a:ext cx="1805302" cy="331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ЗДРАВООХРАНЕНИЕ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995963" y="4969963"/>
            <a:ext cx="2257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БАЗОВЫЙ МЕДИЦИНСКИЙ КОЛЛЕДЖ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316607" y="5937216"/>
            <a:ext cx="1653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Т.Ю. ЛОЖКИНА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7935577" y="3719775"/>
            <a:ext cx="1374094" cy="331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440084" y="4948951"/>
            <a:ext cx="225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ГОСУДАРСТВЕННЫЙ ПЕДАГОГИЧЕСКИЙ КОЛЛЕДЖ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795194" y="5916204"/>
            <a:ext cx="1584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Н.П. ГОРЮНОВ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52" y="1428009"/>
            <a:ext cx="679457" cy="693612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9811745" y="2154984"/>
            <a:ext cx="230752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ДОБЫЧА НЕФТИ\ГАЗА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9843626" y="3859567"/>
            <a:ext cx="2275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ЭКОНОМИКО-ПРОМЫШЛЕННЫЙ КОЛЛЕДЖ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0230299" y="4554951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Д.М. МАТВЕЕВ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780317" y="3480572"/>
            <a:ext cx="230752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МАШИНОСТРОЕНИЕ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714753" y="4943765"/>
            <a:ext cx="24787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ЭНЕРГО-ТЕПЛОЭНЕРГЕТИКА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860517" y="5293128"/>
            <a:ext cx="2275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ТОМСКИЙ ПОЛИТЕХНИЧЕСКИЙ ТЕХНИКУМ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0035596" y="5988512"/>
            <a:ext cx="1933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И.Н. КРИВОЛАПОВ</a:t>
            </a:r>
            <a:endParaRPr lang="ru-RU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4" name="Рисунок 133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876" y="1264620"/>
            <a:ext cx="830403" cy="830403"/>
          </a:xfrm>
          <a:prstGeom prst="rect">
            <a:avLst/>
          </a:prstGeom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147" y="1227260"/>
            <a:ext cx="1064525" cy="1064525"/>
          </a:xfrm>
          <a:prstGeom prst="rect">
            <a:avLst/>
          </a:prstGeom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16" y="1356167"/>
            <a:ext cx="887089" cy="762172"/>
          </a:xfrm>
          <a:prstGeom prst="rect">
            <a:avLst/>
          </a:prstGeom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703" y="1352346"/>
            <a:ext cx="749837" cy="749837"/>
          </a:xfrm>
          <a:prstGeom prst="rect">
            <a:avLst/>
          </a:prstGeom>
        </p:spPr>
      </p:pic>
      <p:sp>
        <p:nvSpPr>
          <p:cNvPr id="138" name="Прямоугольник 137"/>
          <p:cNvSpPr/>
          <p:nvPr/>
        </p:nvSpPr>
        <p:spPr>
          <a:xfrm>
            <a:off x="3015681" y="3879411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</a:t>
            </a:r>
          </a:p>
        </p:txBody>
      </p:sp>
      <p:pic>
        <p:nvPicPr>
          <p:cNvPr id="140" name="Рисунок 139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812" y="4167578"/>
            <a:ext cx="623879" cy="712589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16" y="4185198"/>
            <a:ext cx="735199" cy="687186"/>
          </a:xfrm>
          <a:prstGeom prst="rect">
            <a:avLst/>
          </a:prstGeom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595" y="4252385"/>
            <a:ext cx="603628" cy="691380"/>
          </a:xfrm>
          <a:prstGeom prst="rect">
            <a:avLst/>
          </a:prstGeom>
        </p:spPr>
      </p:pic>
      <p:pic>
        <p:nvPicPr>
          <p:cNvPr id="143" name="Рисунок 142"/>
          <p:cNvPicPr>
            <a:picLocks noChangeAspect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15" y="4185198"/>
            <a:ext cx="680194" cy="680194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-616688" y="19563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36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369" y="5785271"/>
            <a:ext cx="5908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ДЕПАРТАМЕНТА ПРОФЕССИОНАЛЬНОГО ОБРАЗОВАНИЯ </a:t>
            </a:r>
            <a:r>
              <a:rPr lang="ru-RU" sz="1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26.10.20 №465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701" y="446957"/>
            <a:ext cx="5789154" cy="4862352"/>
          </a:xfrm>
          <a:prstGeom prst="rect">
            <a:avLst/>
          </a:prstGeom>
          <a:ln w="28575">
            <a:solidFill>
              <a:srgbClr val="4E6DA6"/>
            </a:solidFill>
          </a:ln>
        </p:spPr>
      </p:pic>
    </p:spTree>
    <p:extLst>
      <p:ext uri="{BB962C8B-B14F-4D97-AF65-F5344CB8AC3E}">
        <p14:creationId xmlns:p14="http://schemas.microsoft.com/office/powerpoint/2010/main" val="68267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05749" y="5232903"/>
            <a:ext cx="7197505" cy="1164253"/>
          </a:xfrm>
          <a:prstGeom prst="rect">
            <a:avLst/>
          </a:prstGeom>
          <a:solidFill>
            <a:srgbClr val="7F559D"/>
          </a:solidFill>
          <a:ln w="12700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-готовит экспертные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материалы, заключения, рекомендации, предложения для Координационного совета образовательно-отраслевого кластера (планы, отчеты, мониторинги и др.)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11496"/>
            <a:ext cx="12192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F559D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ОРГАНИЗАЦИОННАЯ СТУРКТУРА ОБРАЗОВАТЕЛЬНО-ОТРАСЛЕВОГО </a:t>
            </a:r>
            <a:r>
              <a:rPr lang="ru-RU" sz="2400" b="1" dirty="0">
                <a:solidFill>
                  <a:srgbClr val="7F559D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КЛАСТЕРА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9623" y="780143"/>
            <a:ext cx="9705316" cy="579342"/>
          </a:xfrm>
          <a:prstGeom prst="rect">
            <a:avLst/>
          </a:prstGeom>
          <a:solidFill>
            <a:srgbClr val="482CBC"/>
          </a:soli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Координационной Совет Кластера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(Председатель), члены совета</a:t>
            </a:r>
            <a:endParaRPr lang="ru-RU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0691" y="4544740"/>
            <a:ext cx="9533299" cy="670056"/>
          </a:xfrm>
          <a:prstGeom prst="rect">
            <a:avLst/>
          </a:prstGeom>
          <a:solidFill>
            <a:srgbClr val="482CBC"/>
          </a:solid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Экспертный Совет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(Председатель), члены совета</a:t>
            </a:r>
            <a:endParaRPr lang="ru-RU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3" descr="C:\Users\nesin.ilya\Desktop\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1595" cy="94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77765" y="1766567"/>
            <a:ext cx="6002449" cy="554275"/>
          </a:xfrm>
          <a:prstGeom prst="rect">
            <a:avLst/>
          </a:prstGeom>
          <a:solidFill>
            <a:srgbClr val="7F559D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Соглашение между участниками образовательно-отраслевого кластера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75707" y="2387229"/>
            <a:ext cx="5377758" cy="718152"/>
          </a:xfrm>
          <a:prstGeom prst="rect">
            <a:avLst/>
          </a:prstGeom>
          <a:solidFill>
            <a:srgbClr val="482CB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</a:t>
            </a:r>
            <a:r>
              <a:rPr lang="ru-RU" dirty="0" smtClean="0"/>
              <a:t>работы</a:t>
            </a:r>
            <a:r>
              <a:rPr lang="ru-RU" dirty="0" smtClean="0"/>
              <a:t> </a:t>
            </a:r>
            <a:r>
              <a:rPr lang="ru-RU" dirty="0" smtClean="0"/>
              <a:t>кластера </a:t>
            </a:r>
          </a:p>
          <a:p>
            <a:pPr algn="ctr"/>
            <a:r>
              <a:rPr lang="ru-RU" dirty="0" smtClean="0"/>
              <a:t>на календарный год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0650" y="3242505"/>
            <a:ext cx="8148119" cy="849660"/>
          </a:xfrm>
          <a:prstGeom prst="rect">
            <a:avLst/>
          </a:prstGeom>
          <a:solidFill>
            <a:srgbClr val="7F559D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Рекомендации начальнику Департамента профессионального образования  Томской области по вопросам развития системы подготовки средних медицинских работников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190938" y="1321805"/>
            <a:ext cx="1" cy="3223035"/>
          </a:xfrm>
          <a:prstGeom prst="straightConnector1">
            <a:avLst/>
          </a:prstGeom>
          <a:ln w="38100">
            <a:solidFill>
              <a:srgbClr val="482C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11034665" y="1338403"/>
            <a:ext cx="1" cy="3223035"/>
          </a:xfrm>
          <a:prstGeom prst="straightConnector1">
            <a:avLst/>
          </a:prstGeom>
          <a:ln w="38100">
            <a:solidFill>
              <a:srgbClr val="482C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6310265" y="1348966"/>
            <a:ext cx="9054" cy="416463"/>
          </a:xfrm>
          <a:prstGeom prst="straightConnector1">
            <a:avLst/>
          </a:prstGeom>
          <a:ln w="38100">
            <a:solidFill>
              <a:srgbClr val="482C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8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шаблон пср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ср.potx" id="{959D7137-B4F6-49CC-B73F-99B70DEB0B0D}" vid="{48F24CFD-99B9-4F6E-A65E-DF1048D28BF2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488</Words>
  <Application>Microsoft Office PowerPoint</Application>
  <PresentationFormat>Широкоэкранный</PresentationFormat>
  <Paragraphs>97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</vt:lpstr>
      <vt:lpstr>Тема Office</vt:lpstr>
      <vt:lpstr>шаблон пср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Хворост Ольга Сергеевна</dc:creator>
  <cp:lastModifiedBy>Ложкина Татьяна Юрьевна</cp:lastModifiedBy>
  <cp:revision>24</cp:revision>
  <dcterms:created xsi:type="dcterms:W3CDTF">2021-03-18T03:36:08Z</dcterms:created>
  <dcterms:modified xsi:type="dcterms:W3CDTF">2021-03-19T01:59:19Z</dcterms:modified>
</cp:coreProperties>
</file>