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60" r:id="rId4"/>
    <p:sldId id="258" r:id="rId5"/>
    <p:sldId id="259" r:id="rId6"/>
    <p:sldId id="261" r:id="rId7"/>
    <p:sldId id="271" r:id="rId8"/>
    <p:sldId id="273" r:id="rId9"/>
    <p:sldId id="278" r:id="rId10"/>
    <p:sldId id="274" r:id="rId11"/>
    <p:sldId id="281" r:id="rId12"/>
    <p:sldId id="279" r:id="rId13"/>
    <p:sldId id="280" r:id="rId14"/>
    <p:sldId id="262" r:id="rId15"/>
    <p:sldId id="263" r:id="rId16"/>
    <p:sldId id="264" r:id="rId17"/>
    <p:sldId id="265" r:id="rId18"/>
    <p:sldId id="266" r:id="rId19"/>
    <p:sldId id="267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96978" autoAdjust="0"/>
  </p:normalViewPr>
  <p:slideViewPr>
    <p:cSldViewPr>
      <p:cViewPr varScale="1">
        <p:scale>
          <a:sx n="85" d="100"/>
          <a:sy n="85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Выручка от продаж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294E-3"/>
                  <c:y val="-2.244826128715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0.45700000000000002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Среднегодовая стоимость ОПФ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2448261287155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1.2770999999999999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Среднесписочная численность рабочих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-8.72E-2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Фондоотдача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-0.54079999999999995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Фондовооруженность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098E-3"/>
                  <c:y val="-1.683619596536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1.4947999999999999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Производительность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55E-2"/>
                  <c:y val="-1.4030163304472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0.1457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7511936"/>
        <c:axId val="167513472"/>
        <c:axId val="0"/>
      </c:bar3DChart>
      <c:catAx>
        <c:axId val="167511936"/>
        <c:scaling>
          <c:orientation val="minMax"/>
        </c:scaling>
        <c:delete val="1"/>
        <c:axPos val="b"/>
        <c:majorTickMark val="out"/>
        <c:minorTickMark val="none"/>
        <c:tickLblPos val="nextTo"/>
        <c:crossAx val="167513472"/>
        <c:crosses val="autoZero"/>
        <c:auto val="1"/>
        <c:lblAlgn val="ctr"/>
        <c:lblOffset val="100"/>
        <c:noMultiLvlLbl val="0"/>
      </c:catAx>
      <c:valAx>
        <c:axId val="1675134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7511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10868085933705"/>
          <c:y val="8.6922053936366692E-2"/>
          <c:w val="0.3246320598814037"/>
          <c:h val="0.8738582264150193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2010 </a:t>
            </a:r>
            <a:r>
              <a:rPr lang="ru-RU" dirty="0" smtClean="0"/>
              <a:t>год (</a:t>
            </a:r>
            <a:r>
              <a:rPr lang="ru-RU" dirty="0" err="1" smtClean="0"/>
              <a:t>млн.руб</a:t>
            </a:r>
            <a:r>
              <a:rPr lang="ru-RU" dirty="0" smtClean="0"/>
              <a:t>)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3459119496855348E-2"/>
                  <c:y val="4.7702555235206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46540880503146E-3"/>
                  <c:y val="-7.85689145050456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12241306435779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651325621222607E-17"/>
                  <c:y val="-3.6478424591628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150943396226415"/>
                  <c:y val="-3.6478424591628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92612</c:v>
                </c:pt>
                <c:pt idx="1">
                  <c:v>17935</c:v>
                </c:pt>
                <c:pt idx="2">
                  <c:v>11686</c:v>
                </c:pt>
                <c:pt idx="3">
                  <c:v>370</c:v>
                </c:pt>
                <c:pt idx="4">
                  <c:v>711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2009 год (</a:t>
            </a:r>
            <a:r>
              <a:rPr lang="ru-RU" dirty="0" err="1" smtClean="0"/>
              <a:t>млн.руб</a:t>
            </a:r>
            <a:r>
              <a:rPr lang="ru-RU" dirty="0" smtClean="0"/>
              <a:t>)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454045561665357"/>
                  <c:y val="7.57628818441511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265514532600164E-3"/>
                  <c:y val="-0.1543317963491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08663592698393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60603785561285E-17"/>
                  <c:y val="-6.73447838614677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396700706991359"/>
                  <c:y val="-3.6478424591628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67142</c:v>
                </c:pt>
                <c:pt idx="1">
                  <c:v>16714</c:v>
                </c:pt>
                <c:pt idx="2">
                  <c:v>11719</c:v>
                </c:pt>
                <c:pt idx="3">
                  <c:v>253</c:v>
                </c:pt>
                <c:pt idx="4">
                  <c:v>711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5C6BA2-F5A4-42A3-883D-F14816724B56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B5521E-DA49-4362-B2E2-9E4614D11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93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2CC3-7476-4762-B4A3-87280CDFACED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0ACA8-9E7D-4A13-ABB4-13ACB7175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AF04-8E2F-4DDE-8643-3A445D61E9E9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64D77-7328-4CA6-8961-FFD4D052B3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E72E5-0C9D-461A-8779-AE0CA4C8F0BF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C795-793D-4980-9208-2FDB19184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8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96E4-2BDE-4B6C-8625-62CF9C1EA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302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391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265D-3293-4CD8-ADC2-848887996B55}" type="datetime1">
              <a:rPr lang="en-US"/>
              <a:pPr>
                <a:defRPr/>
              </a:pPr>
              <a:t>6/5/2017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282E-6030-4C95-AE78-8AB8B6D9B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291DB-FA59-4FF0-80BB-52EB0052B318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7F93B-AE41-49E1-B943-BF3221306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1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B888D-8C0B-43C8-ACF6-D33998950F5D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61D5-A652-4CC5-946D-FFEE624D1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0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4B3C-FA03-4A2C-945E-CCD224CD11CC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800F-5B4F-4422-B5DD-165B83DCFE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9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3661-4AE5-46C0-9945-9245C9B95586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51E8-9501-4451-A78D-CCF050434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0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9A957-9397-43DA-8CDD-DBAF5F85CA95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85DD-7082-46B3-A2ED-4B026C448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3D81E-055A-433B-A82E-99B5DB7264EC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70E7-1280-48B4-A007-BF67E7EE8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5868AD51-0DCE-4188-B361-136B910D6667}" type="datetime1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9D76D8E0-EC98-4105-A323-E5510FCAEE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92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4" r:id="rId12"/>
  </p:sldLayoutIdLst>
  <p:hf hdr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610" y="1484784"/>
            <a:ext cx="8424862" cy="2016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effectLst/>
              </a:rPr>
              <a:t>Правила создания презентации к </a:t>
            </a:r>
            <a:r>
              <a:rPr lang="ru-RU" sz="5400" dirty="0" smtClean="0">
                <a:effectLst/>
              </a:rPr>
              <a:t>ВКР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25144"/>
            <a:ext cx="6398741" cy="1295400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Выполнил: ФИО полностью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Специальность: наименование, группа №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Руководитель: ФИО полностью</a:t>
            </a:r>
            <a:endParaRPr lang="ru-RU" sz="23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55650" y="260350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28738" y="188913"/>
            <a:ext cx="7564437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Областное государственное бюджетное профессиональное образовательное учреждение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«Томский базовый медицинский колледж»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31913" y="5653088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378075" y="6270625"/>
            <a:ext cx="5180013" cy="3238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Томск 2017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350"/>
            <a:ext cx="948025" cy="112625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432608" y="3388182"/>
            <a:ext cx="8424862" cy="8638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effectLst/>
              </a:rPr>
              <a:t>в</a:t>
            </a:r>
            <a:r>
              <a:rPr lang="ru-RU" sz="3600" dirty="0" smtClean="0">
                <a:effectLst/>
              </a:rPr>
              <a:t>ыпускная квалификационная работа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53525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/>
              <a:t>Требования к графике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54513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500" dirty="0"/>
              <a:t>рисунки, фотографии, диаграммы призваны дополнить текстовую информацию или передать ее в более наглядном виде;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500" dirty="0"/>
              <a:t>не использовать в презентации рисунков, не несущих смысловой нагрузки;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500" dirty="0"/>
              <a:t>цвет графических изображений не должен резко контрастировать с общим стилевым оформлением слайда;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500" dirty="0"/>
              <a:t>иллюстрации рекомендуется сопровождать пояснительным </a:t>
            </a:r>
            <a:r>
              <a:rPr lang="ru-RU" altLang="ru-RU" sz="2500" dirty="0" smtClean="0"/>
              <a:t>текстом;</a:t>
            </a:r>
            <a:endParaRPr lang="ru-RU" altLang="ru-RU" sz="25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500" dirty="0"/>
              <a:t>возможен сравнительный показ графических </a:t>
            </a:r>
            <a:r>
              <a:rPr lang="ru-RU" altLang="ru-RU" sz="2500" dirty="0" smtClean="0"/>
              <a:t>объектов; </a:t>
            </a:r>
            <a:endParaRPr lang="ru-RU" altLang="ru-RU" sz="25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500" dirty="0"/>
              <a:t>обязательно должны быть указаны единицы измерения графических </a:t>
            </a:r>
            <a:r>
              <a:rPr lang="ru-RU" altLang="ru-RU" sz="2500" dirty="0" smtClean="0"/>
              <a:t>объектов.</a:t>
            </a:r>
            <a:endParaRPr lang="ru-RU" alt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5" cy="1002060"/>
          </a:xfrm>
        </p:spPr>
        <p:txBody>
          <a:bodyPr/>
          <a:lstStyle/>
          <a:p>
            <a:pPr eaLnBrk="1" fontAlgn="auto" hangingPunct="1">
              <a:lnSpc>
                <a:spcPts val="5800"/>
              </a:lnSpc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Телемедицинские </a:t>
            </a:r>
            <a:r>
              <a:rPr lang="ru-RU" sz="4000" b="1" dirty="0" smtClean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консультации</a:t>
            </a:r>
            <a:endParaRPr lang="ru-RU" sz="4000" b="1" dirty="0"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5445224"/>
            <a:ext cx="5904656" cy="1008112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Телемедицинские консультации осуществляются путём передачи медицинской информации по телекоммуникационным каналам связи.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385DD-7082-46B3-A2ED-4B026C448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5869086" cy="445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220072" y="5199046"/>
            <a:ext cx="20922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https://tmsys.ru/o-telemedicine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4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/>
              <a:t>Возможности оформления рисунков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14321"/>
              </p:ext>
            </p:extLst>
          </p:nvPr>
        </p:nvGraphicFramePr>
        <p:xfrm>
          <a:off x="323528" y="1600200"/>
          <a:ext cx="864096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214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937692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7651090"/>
              </p:ext>
            </p:extLst>
          </p:nvPr>
        </p:nvGraphicFramePr>
        <p:xfrm>
          <a:off x="365125" y="1600200"/>
          <a:ext cx="4041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68A5F1-C79A-440C-B677-EAE6E27C6BE9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title"/>
          </p:nvPr>
        </p:nvSpPr>
        <p:spPr>
          <a:xfrm>
            <a:off x="468313" y="-27384"/>
            <a:ext cx="8229600" cy="137160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ru-RU" sz="3600" b="1" dirty="0"/>
              <a:t>Анализ или сравнение нескольких объектов</a:t>
            </a: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1187624" y="3212976"/>
            <a:ext cx="3024187" cy="172819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5364089" y="3284389"/>
            <a:ext cx="3024335" cy="172878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31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Смена слайдов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44663"/>
            <a:ext cx="8229600" cy="4132262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Конечно</a:t>
            </a:r>
            <a:r>
              <a:rPr lang="ru-RU" dirty="0"/>
              <a:t>, неудобно управлять </a:t>
            </a:r>
            <a:r>
              <a:rPr lang="ru-RU" b="1" dirty="0"/>
              <a:t>презентацией</a:t>
            </a:r>
            <a:r>
              <a:rPr lang="ru-RU" dirty="0"/>
              <a:t> самому докладчику, можно поручить работу с мультимедийной презентацией однокурснику. Чтобы слайды соответствовали тексту, необходимо напечатать для иллюстратора еще один экземпляр речи и разместить на нем инструкцию по смене слайдов. </a:t>
            </a: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Стоит </a:t>
            </a:r>
            <a:r>
              <a:rPr lang="ru-RU" dirty="0"/>
              <a:t>1-2 раза прорепетировать защиту вдвоем.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Ошибки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16100"/>
            <a:ext cx="8003232" cy="3557588"/>
          </a:xfrm>
        </p:spPr>
        <p:txBody>
          <a:bodyPr rtlCol="0"/>
          <a:lstStyle/>
          <a:p>
            <a:pPr marL="0" indent="0" algn="ctr" eaLnBrk="1" fontAlgn="auto" hangingPunct="1">
              <a:lnSpc>
                <a:spcPts val="4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Некрасиво смотрятся на большом экране орфографические и пунктуационные ошибки. Это снижает впечатление от выступления. Можно и даже нужно попросить человека, грамотности которого вы доверяете, проверить текст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Переходы и анимация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Возможности техники различные. </a:t>
            </a: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Поэтому </a:t>
            </a:r>
            <a:r>
              <a:rPr lang="ru-RU" dirty="0"/>
              <a:t>презентация, где слайды «вылетают», текст «выезжает» или появляется из ничего, может просто «зависнуть». </a:t>
            </a: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Это </a:t>
            </a:r>
            <a:r>
              <a:rPr lang="ru-RU" dirty="0"/>
              <a:t>один из случаев, когда показ вашего умения работать в </a:t>
            </a:r>
            <a:r>
              <a:rPr lang="ru-RU" dirty="0" err="1"/>
              <a:t>PowerPoint</a:t>
            </a:r>
            <a:r>
              <a:rPr lang="ru-RU" dirty="0"/>
              <a:t>, может сыграть злую шутку на защите. </a:t>
            </a: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Лучше </a:t>
            </a:r>
            <a:r>
              <a:rPr lang="ru-RU" dirty="0"/>
              <a:t>подготовить простую </a:t>
            </a:r>
            <a:r>
              <a:rPr lang="ru-RU" b="1" dirty="0"/>
              <a:t>презентацию </a:t>
            </a:r>
            <a:r>
              <a:rPr lang="ru-RU" dirty="0"/>
              <a:t>с простой сменой слайдов</a:t>
            </a:r>
            <a:r>
              <a:rPr lang="ru-RU" dirty="0" smtClean="0"/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Анимацию </a:t>
            </a:r>
            <a:r>
              <a:rPr lang="ru-RU" dirty="0" err="1" smtClean="0"/>
              <a:t>луше</a:t>
            </a:r>
            <a:r>
              <a:rPr lang="ru-RU" dirty="0" smtClean="0"/>
              <a:t> не использовать!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09EBF66B-7CD3-433B-A770-6FC3E0F99713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Подготовка к защите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/>
              <a:t>Презентация дипломной работы</a:t>
            </a:r>
            <a:r>
              <a:rPr lang="ru-RU" dirty="0"/>
              <a:t> должна быть установлена на компьютер, подключенный к проектору заранее – до начала процедуры </a:t>
            </a:r>
            <a:r>
              <a:rPr lang="ru-RU" u="sng" dirty="0"/>
              <a:t>защиты дипломов</a:t>
            </a:r>
            <a:r>
              <a:rPr lang="ru-RU" dirty="0"/>
              <a:t> всей группы. </a:t>
            </a: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 </a:t>
            </a:r>
            <a:r>
              <a:rPr lang="ru-RU" dirty="0"/>
              <a:t>рабочем столе создайте папку со своей фамилией, чтобы презентацию легко было найти. </a:t>
            </a: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Проверьте </a:t>
            </a:r>
            <a:r>
              <a:rPr lang="ru-RU" dirty="0"/>
              <a:t>до</a:t>
            </a:r>
            <a:r>
              <a:rPr lang="ru-RU" u="sng" dirty="0"/>
              <a:t> защиты</a:t>
            </a:r>
            <a:r>
              <a:rPr lang="ru-RU" dirty="0"/>
              <a:t>, откроется ли презентация на этом оборудовании, совместима ли программа, в которой создана Ваша </a:t>
            </a:r>
            <a:r>
              <a:rPr lang="ru-RU" u="sng" dirty="0"/>
              <a:t>презентация</a:t>
            </a:r>
            <a:r>
              <a:rPr lang="ru-RU" dirty="0"/>
              <a:t> с возможностями рабочего компьютера, стоящего в аудитории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/>
          <a:lstStyle/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Качественная </a:t>
            </a:r>
            <a:r>
              <a:rPr lang="ru-RU" b="1" dirty="0"/>
              <a:t>презентация дипломной работы</a:t>
            </a:r>
            <a:r>
              <a:rPr lang="ru-RU" dirty="0"/>
              <a:t>, сопровождающая грамотно написанную речь для защиты дипломной работы, существенно увеличивает шансы получить высокую отметку на защите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>
              <a:defRPr/>
            </a:pPr>
            <a:fld id="{B11D738E-8962-435F-8C43-147B8DD7E819}" type="datetime1">
              <a:rPr lang="en-US"/>
              <a:pPr>
                <a:defRPr/>
              </a:pPr>
              <a:t>6/5/2017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E7076EB2-5834-4001-A6F1-B8EDAA0E625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Успехов при показе презентации Вашей </a:t>
            </a:r>
            <a:r>
              <a:rPr lang="ru-RU" b="1" u="sng" dirty="0"/>
              <a:t>дипломной и курсовой работы</a:t>
            </a:r>
            <a:r>
              <a:rPr lang="ru-RU" b="1" dirty="0" smtClean="0"/>
              <a:t>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© Наталья </a:t>
            </a:r>
            <a:r>
              <a:rPr lang="ru-RU" dirty="0" err="1"/>
              <a:t>Квасова</a:t>
            </a:r>
            <a:r>
              <a:rPr lang="ru-RU" dirty="0"/>
              <a:t>, специально для сайта </a:t>
            </a:r>
            <a:r>
              <a:rPr lang="ru-RU" u="sng" dirty="0" smtClean="0"/>
              <a:t>Пишем-диплом-</a:t>
            </a:r>
            <a:r>
              <a:rPr lang="ru-RU" u="sng" dirty="0" err="1" smtClean="0"/>
              <a:t>сами.рф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Footer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865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/>
              <a:t>Стиль оформления </a:t>
            </a:r>
            <a:r>
              <a:rPr lang="ru-RU" altLang="ru-RU" b="1" dirty="0" smtClean="0"/>
              <a:t>презентации</a:t>
            </a:r>
            <a:endParaRPr lang="ru-RU" altLang="ru-RU" b="1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31958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 smtClean="0"/>
              <a:t>Количество слайдов – 12-15.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Меньшее количество не позволяет раскрыть смысл излагаемого материала, большее количество превращается в формальное перелистывание страниц</a:t>
            </a:r>
            <a:r>
              <a:rPr lang="ru-RU" dirty="0" smtClean="0"/>
              <a:t>.</a:t>
            </a:r>
            <a:endParaRPr lang="ru-RU" altLang="ru-RU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b="1" dirty="0" smtClean="0"/>
              <a:t>Стиль </a:t>
            </a:r>
            <a:r>
              <a:rPr lang="ru-RU" altLang="ru-RU" b="1" dirty="0"/>
              <a:t>презентации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altLang="ru-RU" dirty="0"/>
              <a:t>цветовая гамма слайдов должна состоять не более чем из двух-трех </a:t>
            </a:r>
            <a:r>
              <a:rPr lang="ru-RU" altLang="ru-RU" dirty="0" smtClean="0"/>
              <a:t>цветов.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1196975"/>
            <a:ext cx="8424862" cy="3175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effectLst/>
              </a:rPr>
              <a:t>Правила создания презентации к дипломным работам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24400"/>
            <a:ext cx="6398741" cy="1295400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Выполнил: ФИО полностью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Специальность: наименование, Группа №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</a:rPr>
              <a:t>Руководитель: ФИО полностью</a:t>
            </a:r>
            <a:endParaRPr lang="ru-RU" sz="23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55650" y="260350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28738" y="188913"/>
            <a:ext cx="7564437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Областное государственное бюджетное профессиональное образовательное учреждение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«Томский базовый медицинский колледж»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31913" y="5653088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378075" y="6270625"/>
            <a:ext cx="5180013" cy="3238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Томск 2015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350"/>
            <a:ext cx="948025" cy="112625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994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Структура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65175"/>
            <a:ext cx="8569325" cy="583247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 слайд - Титульный </a:t>
            </a:r>
            <a:endParaRPr lang="ru-RU" b="1" dirty="0"/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2 слайд - </a:t>
            </a:r>
            <a:r>
              <a:rPr lang="ru-RU" dirty="0" smtClean="0"/>
              <a:t>Актуальность</a:t>
            </a:r>
            <a:endParaRPr lang="ru-RU" dirty="0"/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3 </a:t>
            </a:r>
            <a:r>
              <a:rPr lang="ru-RU" b="1" dirty="0"/>
              <a:t>слайд - </a:t>
            </a:r>
            <a:r>
              <a:rPr lang="ru-RU" dirty="0" smtClean="0"/>
              <a:t>Объект </a:t>
            </a:r>
            <a:r>
              <a:rPr lang="ru-RU" dirty="0"/>
              <a:t>и предмет</a:t>
            </a:r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 </a:t>
            </a:r>
            <a:r>
              <a:rPr lang="ru-RU" b="1" dirty="0"/>
              <a:t>слайд </a:t>
            </a:r>
            <a:r>
              <a:rPr lang="ru-RU" b="1" dirty="0" smtClean="0"/>
              <a:t>– </a:t>
            </a:r>
            <a:r>
              <a:rPr lang="ru-RU" dirty="0" smtClean="0"/>
              <a:t>Цель,</a:t>
            </a:r>
            <a:r>
              <a:rPr lang="ru-RU" b="1" dirty="0" smtClean="0"/>
              <a:t> </a:t>
            </a:r>
            <a:r>
              <a:rPr lang="ru-RU" dirty="0" smtClean="0"/>
              <a:t>Задачи</a:t>
            </a:r>
            <a:endParaRPr lang="ru-RU" dirty="0"/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5-7 слайды -</a:t>
            </a:r>
            <a:r>
              <a:rPr lang="ru-RU" dirty="0" smtClean="0"/>
              <a:t> </a:t>
            </a:r>
            <a:r>
              <a:rPr lang="ru-RU" dirty="0"/>
              <a:t>теория. На слайдах могут указываться основные понятия, на которые опирается исследователь с обязательным указанием, откуда взята цитата и кто ее автор.</a:t>
            </a:r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8-13 слайды </a:t>
            </a:r>
            <a:r>
              <a:rPr lang="ru-RU" b="1" dirty="0"/>
              <a:t>- </a:t>
            </a:r>
            <a:r>
              <a:rPr lang="ru-RU" dirty="0" smtClean="0"/>
              <a:t>практика</a:t>
            </a:r>
            <a:r>
              <a:rPr lang="ru-RU" dirty="0"/>
              <a:t>. На слайдах представляются графики, таблицы, иллюстрирующие данные проведенного исследования или ход эксперимента.</a:t>
            </a:r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14 </a:t>
            </a:r>
            <a:r>
              <a:rPr lang="ru-RU" b="1" dirty="0"/>
              <a:t>слайд - </a:t>
            </a:r>
            <a:r>
              <a:rPr lang="ru-RU" dirty="0" smtClean="0"/>
              <a:t>Выводы </a:t>
            </a:r>
            <a:endParaRPr lang="ru-RU" dirty="0"/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15 </a:t>
            </a:r>
            <a:r>
              <a:rPr lang="ru-RU" b="1" dirty="0"/>
              <a:t>слайд </a:t>
            </a:r>
            <a:r>
              <a:rPr lang="ru-RU" b="1" dirty="0" smtClean="0"/>
              <a:t>– </a:t>
            </a:r>
            <a:r>
              <a:rPr lang="ru-RU" dirty="0" smtClean="0"/>
              <a:t>повторяем </a:t>
            </a:r>
            <a:r>
              <a:rPr lang="ru-RU" b="1" dirty="0" smtClean="0"/>
              <a:t>Титульный слайд</a:t>
            </a:r>
            <a:endParaRPr lang="ru-RU" b="1" dirty="0"/>
          </a:p>
          <a:p>
            <a:pPr marL="0" indent="0" eaLnBrk="1" fontAlgn="auto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Желательно, </a:t>
            </a:r>
            <a:r>
              <a:rPr lang="ru-RU" b="1" dirty="0" smtClean="0"/>
              <a:t>чтобы </a:t>
            </a:r>
            <a:r>
              <a:rPr lang="ru-RU" b="1" dirty="0"/>
              <a:t>каждый такой слайд </a:t>
            </a:r>
            <a:r>
              <a:rPr lang="ru-RU" b="1" dirty="0" smtClean="0"/>
              <a:t>имел заголовок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F479F0F9-C02F-488D-AEA7-45528348F15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Первый и последний слайды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должны </a:t>
            </a:r>
            <a:r>
              <a:rPr lang="ru-RU" b="1" dirty="0"/>
              <a:t>быть одинаковыми</a:t>
            </a:r>
            <a:r>
              <a:rPr lang="ru-RU" dirty="0"/>
              <a:t>.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 </a:t>
            </a:r>
            <a:r>
              <a:rPr lang="ru-RU" dirty="0"/>
              <a:t>них </a:t>
            </a:r>
            <a:r>
              <a:rPr lang="ru-RU" dirty="0" smtClean="0"/>
              <a:t>указывается: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полное </a:t>
            </a:r>
            <a:r>
              <a:rPr lang="ru-RU" dirty="0"/>
              <a:t>наименование учебного заведения; тема дипломной работы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фамилия</a:t>
            </a:r>
            <a:r>
              <a:rPr lang="ru-RU" dirty="0"/>
              <a:t>, имя отчество </a:t>
            </a:r>
            <a:r>
              <a:rPr lang="ru-RU" dirty="0" smtClean="0"/>
              <a:t>студента;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 </a:t>
            </a:r>
            <a:r>
              <a:rPr lang="ru-RU" dirty="0"/>
              <a:t>наименование получаемой </a:t>
            </a:r>
            <a:r>
              <a:rPr lang="ru-RU" dirty="0" smtClean="0"/>
              <a:t>специальности;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 </a:t>
            </a:r>
            <a:r>
              <a:rPr lang="ru-RU" dirty="0"/>
              <a:t>фамилия, имя, отчество </a:t>
            </a:r>
            <a:r>
              <a:rPr lang="ru-RU" dirty="0" smtClean="0"/>
              <a:t>руководителя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город</a:t>
            </a:r>
            <a:r>
              <a:rPr lang="ru-RU" dirty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год </a:t>
            </a:r>
            <a:r>
              <a:rPr lang="ru-RU" dirty="0"/>
              <a:t>защиты.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DFBC4942-A1FD-4F63-8BB0-4C25F6D0DD0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Первый и последний слайды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3989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Первый </a:t>
            </a:r>
            <a:r>
              <a:rPr lang="ru-RU" dirty="0" smtClean="0"/>
              <a:t>слайд представляет </a:t>
            </a:r>
            <a:r>
              <a:rPr lang="ru-RU" dirty="0"/>
              <a:t>Государственной комиссии студента его дипломную работу, последний (дублирующий первый) - позволяет членам комиссии (некоторые из которых видят соискателя диплома впервые) обратиться к нему по имени-отчеству. Не </a:t>
            </a:r>
            <a:r>
              <a:rPr lang="ru-RU" dirty="0" smtClean="0"/>
              <a:t>желательно писать </a:t>
            </a:r>
            <a:r>
              <a:rPr lang="ru-RU" dirty="0"/>
              <a:t>на последнем слайде: «Спасибо за внимание!». Это не воспринимается преподавателями как уважение к ним, а, скорее – как попытка уменьшить дистанцию между студентом и членами комиссии.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E5076324-8EDC-4000-9B21-E625086B4BE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13787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Оформление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507413" cy="547211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200" dirty="0" smtClean="0"/>
              <a:t>тип </a:t>
            </a:r>
            <a:r>
              <a:rPr lang="ru-RU" altLang="ru-RU" sz="2200" dirty="0"/>
              <a:t>шрифта: для основного текста гладкий шрифт без засечек (</a:t>
            </a:r>
            <a:r>
              <a:rPr lang="ru-RU" altLang="ru-RU" sz="2200" dirty="0" err="1"/>
              <a:t>Arial</a:t>
            </a:r>
            <a:r>
              <a:rPr lang="ru-RU" altLang="ru-RU" sz="2200" dirty="0"/>
              <a:t>, </a:t>
            </a:r>
            <a:r>
              <a:rPr lang="ru-RU" altLang="ru-RU" sz="2200" dirty="0" err="1"/>
              <a:t>Arial</a:t>
            </a:r>
            <a:r>
              <a:rPr lang="ru-RU" altLang="ru-RU" sz="2200" dirty="0"/>
              <a:t> </a:t>
            </a:r>
            <a:r>
              <a:rPr lang="en-US" altLang="ru-RU" sz="2200" dirty="0"/>
              <a:t>Unicode MS</a:t>
            </a:r>
            <a:r>
              <a:rPr lang="ru-RU" altLang="ru-RU" sz="2200" dirty="0"/>
              <a:t>, </a:t>
            </a:r>
            <a:r>
              <a:rPr lang="ru-RU" altLang="ru-RU" sz="2200" dirty="0" err="1"/>
              <a:t>Tahoma</a:t>
            </a:r>
            <a:r>
              <a:rPr lang="ru-RU" altLang="ru-RU" sz="2200" dirty="0"/>
              <a:t>, </a:t>
            </a:r>
            <a:r>
              <a:rPr lang="ru-RU" altLang="ru-RU" sz="2200" dirty="0" err="1"/>
              <a:t>Verdana</a:t>
            </a:r>
            <a:r>
              <a:rPr lang="ru-RU" altLang="ru-RU" sz="2200" dirty="0"/>
              <a:t>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200" dirty="0"/>
              <a:t>нельзя смешивать разные типы шрифтов в одной презентации;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200" dirty="0"/>
              <a:t>курсив, подчеркивание, жирный шрифт, прописные буквы рекомендуется использовать только для смыслового выделения фрагмента текста.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200" dirty="0"/>
              <a:t>в автоматических списках рекомендуется использовать маркеры (-; </a:t>
            </a:r>
            <a:r>
              <a:rPr lang="ru-RU" altLang="ru-RU" sz="2200" dirty="0">
                <a:cs typeface="Arial" charset="0"/>
              </a:rPr>
              <a:t>•; ▪</a:t>
            </a:r>
            <a:r>
              <a:rPr lang="ru-RU" altLang="ru-RU" sz="2200" dirty="0" smtClean="0"/>
              <a:t>);</a:t>
            </a:r>
            <a:endParaRPr lang="ru-RU" sz="2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Размер шрифта на слайдах должен быть не менее 28, иначе текст никто не увидит.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 </a:t>
            </a:r>
            <a:r>
              <a:rPr lang="ru-RU" sz="2200" dirty="0"/>
              <a:t>Заголовки выделяются и пишутся размером шрифта не менее </a:t>
            </a:r>
            <a:r>
              <a:rPr lang="ru-RU" sz="2200" dirty="0" smtClean="0"/>
              <a:t>40.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 </a:t>
            </a:r>
            <a:r>
              <a:rPr lang="ru-RU" sz="2200" dirty="0"/>
              <a:t>Фон слайда желательно подобрать однотонный, не ядовитый. </a:t>
            </a:r>
            <a:endParaRPr lang="ru-RU" sz="2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Цвет </a:t>
            </a:r>
            <a:r>
              <a:rPr lang="ru-RU" sz="2200" dirty="0"/>
              <a:t>шрифта - темный на светлом фоне, без тени.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/>
              <a:t>Оформление таблиц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dirty="0"/>
              <a:t>таблица должна быть читаема</a:t>
            </a:r>
            <a:r>
              <a:rPr lang="ru-RU" altLang="ru-RU" sz="24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dirty="0" smtClean="0"/>
              <a:t>Размер шрифта можно выбрать </a:t>
            </a:r>
            <a:r>
              <a:rPr lang="ru-RU" altLang="ru-RU" sz="2400" dirty="0" smtClean="0"/>
              <a:t>меньше</a:t>
            </a:r>
            <a:r>
              <a:rPr lang="ru-RU" altLang="ru-RU" sz="2400" dirty="0" smtClean="0"/>
              <a:t>, чем у основного текста (но не менее20 </a:t>
            </a:r>
            <a:r>
              <a:rPr lang="ru-RU" altLang="ru-RU" sz="2400" dirty="0" err="1" smtClean="0"/>
              <a:t>пт</a:t>
            </a:r>
            <a:r>
              <a:rPr lang="ru-RU" altLang="ru-RU" sz="2400" dirty="0" smtClean="0"/>
              <a:t>);</a:t>
            </a:r>
            <a:endParaRPr lang="ru-RU" altLang="ru-R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dirty="0" smtClean="0"/>
              <a:t>возможен показ </a:t>
            </a:r>
            <a:r>
              <a:rPr lang="ru-RU" altLang="ru-RU" sz="2400" dirty="0"/>
              <a:t>фрагментов таблицы (обрывы таблицы обозначить пунктирной линией), изменять его цвет шрифта и цвет </a:t>
            </a:r>
            <a:r>
              <a:rPr lang="ru-RU" altLang="ru-RU" sz="2400" dirty="0" smtClean="0"/>
              <a:t>фона (</a:t>
            </a:r>
            <a:r>
              <a:rPr lang="ru-RU" altLang="ru-RU" sz="2400" dirty="0"/>
              <a:t>но при условии, что эти цвета контрастны с фоном презентации);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dirty="0"/>
              <a:t>возможно увеличивать размер фрагментов </a:t>
            </a:r>
            <a:r>
              <a:rPr lang="ru-RU" altLang="ru-RU" sz="2400" dirty="0" smtClean="0"/>
              <a:t>таблицы;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ru-RU" sz="2400" dirty="0" smtClean="0"/>
              <a:t>объекты </a:t>
            </a:r>
            <a:r>
              <a:rPr lang="ru-RU" altLang="ru-RU" sz="2400" dirty="0"/>
              <a:t>таблицы должны содержать единицы </a:t>
            </a:r>
            <a:r>
              <a:rPr lang="ru-RU" altLang="ru-RU" sz="2400" dirty="0" smtClean="0"/>
              <a:t>измерения.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348" name="Group 6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39218104"/>
              </p:ext>
            </p:extLst>
          </p:nvPr>
        </p:nvGraphicFramePr>
        <p:xfrm>
          <a:off x="250825" y="1484313"/>
          <a:ext cx="8713788" cy="46482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4620"/>
                <a:gridCol w="1320922"/>
                <a:gridCol w="1320429"/>
                <a:gridCol w="1622591"/>
                <a:gridCol w="1425226"/>
              </a:tblGrid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Показатели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 год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 год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Отклонение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Темп роста, %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Затраты, руб.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2905918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2970202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64294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</a:tr>
              <a:tr h="803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Прибыль, руб.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871786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980167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108381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12,43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Среднесписочная численность работников, чел.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-46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-20,26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Среднегодовая стоимость ОПФ, тыс. руб.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48279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109937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61657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127,711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Фондоотдача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78,2471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35,9332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-42,3141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-54,077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Фондовооруженность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44,33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110,60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66,27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149,48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/>
                </a:tc>
              </a:tr>
            </a:tbl>
          </a:graphicData>
        </a:graphic>
      </p:graphicFrame>
      <p:sp>
        <p:nvSpPr>
          <p:cNvPr id="14388" name="Text Box 686"/>
          <p:cNvSpPr txBox="1">
            <a:spLocks noChangeArrowheads="1"/>
          </p:cNvSpPr>
          <p:nvPr/>
        </p:nvSpPr>
        <p:spPr bwMode="auto">
          <a:xfrm>
            <a:off x="1187450" y="4048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1343" name="Rectangle 687"/>
          <p:cNvSpPr>
            <a:spLocks noChangeArrowheads="1"/>
          </p:cNvSpPr>
          <p:nvPr/>
        </p:nvSpPr>
        <p:spPr bwMode="auto">
          <a:xfrm>
            <a:off x="250825" y="115888"/>
            <a:ext cx="8785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Показатели хозяйственной деятельности  предприятия </a:t>
            </a:r>
          </a:p>
        </p:txBody>
      </p:sp>
      <p:sp>
        <p:nvSpPr>
          <p:cNvPr id="2" name="Овал 1"/>
          <p:cNvSpPr/>
          <p:nvPr/>
        </p:nvSpPr>
        <p:spPr>
          <a:xfrm>
            <a:off x="6084168" y="2780928"/>
            <a:ext cx="129614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596336" y="4581128"/>
            <a:ext cx="129614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348" name="Group 6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27221306"/>
              </p:ext>
            </p:extLst>
          </p:nvPr>
        </p:nvGraphicFramePr>
        <p:xfrm>
          <a:off x="250825" y="1484313"/>
          <a:ext cx="8713788" cy="4648201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3024620"/>
                <a:gridCol w="1320922"/>
                <a:gridCol w="1320429"/>
                <a:gridCol w="1622591"/>
                <a:gridCol w="1425226"/>
              </a:tblGrid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Показатели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2009 год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2010 год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Отклонение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Темп роста, %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Затраты, руб.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2905918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2970202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64294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2,21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Прибыль, руб.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871786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980167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108381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12,43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Среднесписочная численность работников, чел.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-46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-20,26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Среднегодовая стоимость ОПФ, тыс. руб.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48279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109937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61657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127,711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Фондоотдача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78,2471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35,9332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-42,3141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-54,077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Фондовооруженность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44,33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110,60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66,27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149,48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49" marR="914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88" name="Text Box 686"/>
          <p:cNvSpPr txBox="1">
            <a:spLocks noChangeArrowheads="1"/>
          </p:cNvSpPr>
          <p:nvPr/>
        </p:nvSpPr>
        <p:spPr bwMode="auto">
          <a:xfrm>
            <a:off x="1187450" y="4048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1343" name="Rectangle 687"/>
          <p:cNvSpPr>
            <a:spLocks noChangeArrowheads="1"/>
          </p:cNvSpPr>
          <p:nvPr/>
        </p:nvSpPr>
        <p:spPr bwMode="auto">
          <a:xfrm>
            <a:off x="250825" y="115888"/>
            <a:ext cx="8785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Показатели хозяйственной деятельности  предприятия </a:t>
            </a:r>
          </a:p>
        </p:txBody>
      </p:sp>
      <p:sp>
        <p:nvSpPr>
          <p:cNvPr id="5" name="Овал 4"/>
          <p:cNvSpPr/>
          <p:nvPr/>
        </p:nvSpPr>
        <p:spPr>
          <a:xfrm>
            <a:off x="6084168" y="2780928"/>
            <a:ext cx="129614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596336" y="4581128"/>
            <a:ext cx="129614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257</TotalTime>
  <Words>1007</Words>
  <Application>Microsoft Office PowerPoint</Application>
  <PresentationFormat>Экран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Исполнительная</vt:lpstr>
      <vt:lpstr>Правила создания презентации к ВКР</vt:lpstr>
      <vt:lpstr>Стиль оформления презентации</vt:lpstr>
      <vt:lpstr>Структура презентации</vt:lpstr>
      <vt:lpstr>Первый и последний слайды </vt:lpstr>
      <vt:lpstr>Первый и последний слайды</vt:lpstr>
      <vt:lpstr>Оформление текста</vt:lpstr>
      <vt:lpstr>Оформление таблиц</vt:lpstr>
      <vt:lpstr>Презентация PowerPoint</vt:lpstr>
      <vt:lpstr>Презентация PowerPoint</vt:lpstr>
      <vt:lpstr>Требования к графике</vt:lpstr>
      <vt:lpstr>Телемедицинские консультации</vt:lpstr>
      <vt:lpstr>Возможности оформления рисунков</vt:lpstr>
      <vt:lpstr>Анализ или сравнение нескольких объектов</vt:lpstr>
      <vt:lpstr>Смена слайдов</vt:lpstr>
      <vt:lpstr>Ошибки</vt:lpstr>
      <vt:lpstr>Переходы и анимация</vt:lpstr>
      <vt:lpstr>Подготовка к защите</vt:lpstr>
      <vt:lpstr>Презентация PowerPoint</vt:lpstr>
      <vt:lpstr>Презентация PowerPoint</vt:lpstr>
      <vt:lpstr>Правила создания презентации к дипломным работам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создания презентации к дипломным работам</dc:title>
  <dc:creator>Боярова Нина В.</dc:creator>
  <cp:lastModifiedBy>Боярова Нина В.</cp:lastModifiedBy>
  <cp:revision>24</cp:revision>
  <dcterms:created xsi:type="dcterms:W3CDTF">2015-02-04T08:03:56Z</dcterms:created>
  <dcterms:modified xsi:type="dcterms:W3CDTF">2017-06-05T06:56:27Z</dcterms:modified>
</cp:coreProperties>
</file>