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75" r:id="rId2"/>
    <p:sldId id="257" r:id="rId3"/>
    <p:sldId id="258" r:id="rId4"/>
    <p:sldId id="259" r:id="rId5"/>
    <p:sldId id="260" r:id="rId6"/>
    <p:sldId id="268" r:id="rId7"/>
    <p:sldId id="263" r:id="rId8"/>
    <p:sldId id="269" r:id="rId9"/>
    <p:sldId id="266" r:id="rId10"/>
    <p:sldId id="271" r:id="rId11"/>
    <p:sldId id="273" r:id="rId12"/>
    <p:sldId id="267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3" d="100"/>
          <a:sy n="103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Что такое Ишемическая болезнь сердца? </a:t>
            </a:r>
          </a:p>
        </c:rich>
      </c:tx>
      <c:layout>
        <c:manualLayout>
          <c:xMode val="edge"/>
          <c:yMode val="edge"/>
          <c:x val="0.20747963023266891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308922652472731"/>
          <c:y val="0.19378314062543753"/>
          <c:w val="0.77381318999225368"/>
          <c:h val="0.55071194602312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710429712255432E-2"/>
                  <c:y val="-7.90117926655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Правильно</c:v>
                </c:pt>
                <c:pt idx="1">
                  <c:v>Неправильно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936021223039598E-2"/>
                  <c:y val="-2.370353779967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Правильно</c:v>
                </c:pt>
                <c:pt idx="1">
                  <c:v>Неправильно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19200"/>
        <c:axId val="6420736"/>
        <c:axId val="0"/>
      </c:bar3DChart>
      <c:catAx>
        <c:axId val="6419200"/>
        <c:scaling>
          <c:orientation val="minMax"/>
        </c:scaling>
        <c:delete val="0"/>
        <c:axPos val="b"/>
        <c:majorTickMark val="out"/>
        <c:minorTickMark val="none"/>
        <c:tickLblPos val="nextTo"/>
        <c:crossAx val="6420736"/>
        <c:crosses val="autoZero"/>
        <c:auto val="1"/>
        <c:lblAlgn val="ctr"/>
        <c:lblOffset val="100"/>
        <c:noMultiLvlLbl val="0"/>
      </c:catAx>
      <c:valAx>
        <c:axId val="6420736"/>
        <c:scaling>
          <c:orientation val="minMax"/>
          <c:max val="100"/>
          <c:min val="0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6419200"/>
        <c:crosses val="autoZero"/>
        <c:crossBetween val="between"/>
        <c:majorUnit val="20"/>
        <c:minorUnit val="2"/>
        <c:dispUnits>
          <c:builtInUnit val="hundreds"/>
        </c:dispUnits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/>
            </a:pPr>
            <a:r>
              <a:rPr lang="ru-RU" sz="1600" b="1" i="0" u="none" strike="noStrike" baseline="0" dirty="0" smtClean="0">
                <a:solidFill>
                  <a:schemeClr val="tx1"/>
                </a:solidFill>
              </a:rPr>
              <a:t>Назовите причины развития Ишемической болезни сердца</a:t>
            </a:r>
            <a:endParaRPr lang="ru-RU" sz="1600" b="1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187387204433313E-2"/>
                  <c:y val="-1.7344052048544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Ответили</c:v>
                </c:pt>
                <c:pt idx="1">
                  <c:v>Не ответили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880589530899977E-2"/>
                  <c:y val="-1.3008039036408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Ответили</c:v>
                </c:pt>
                <c:pt idx="1">
                  <c:v>Не ответили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405568"/>
        <c:axId val="77423744"/>
        <c:axId val="0"/>
      </c:bar3DChart>
      <c:catAx>
        <c:axId val="77405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7423744"/>
        <c:crosses val="autoZero"/>
        <c:auto val="1"/>
        <c:lblAlgn val="ctr"/>
        <c:lblOffset val="100"/>
        <c:noMultiLvlLbl val="0"/>
      </c:catAx>
      <c:valAx>
        <c:axId val="77423744"/>
        <c:scaling>
          <c:orientation val="minMax"/>
          <c:max val="100"/>
          <c:min val="0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77405568"/>
        <c:crosses val="autoZero"/>
        <c:crossBetween val="between"/>
        <c:majorUnit val="20"/>
        <c:minorUnit val="2"/>
        <c:dispUnits>
          <c:builtInUnit val="hundred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/>
              <a:t>Что вы знаете о профилактике об Ишемической болезни сердца?</a:t>
            </a:r>
            <a:endParaRPr lang="ru-RU" sz="1600" b="1" dirty="0"/>
          </a:p>
        </c:rich>
      </c:tx>
      <c:layout>
        <c:manualLayout>
          <c:xMode val="edge"/>
          <c:yMode val="edge"/>
          <c:x val="0.13096980022166491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143607867290943E-2"/>
                  <c:y val="-2.601629125135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Ответили подробно</c:v>
                </c:pt>
                <c:pt idx="1">
                  <c:v>Не ответили или ответили не полностью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1372329440749129E-2"/>
                  <c:y val="-3.0352339793249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Ответили подробно</c:v>
                </c:pt>
                <c:pt idx="1">
                  <c:v>Не ответили или ответили не полностью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80064"/>
        <c:axId val="5894144"/>
        <c:axId val="0"/>
      </c:bar3DChart>
      <c:catAx>
        <c:axId val="588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894144"/>
        <c:crosses val="autoZero"/>
        <c:auto val="1"/>
        <c:lblAlgn val="ctr"/>
        <c:lblOffset val="100"/>
        <c:noMultiLvlLbl val="0"/>
      </c:catAx>
      <c:valAx>
        <c:axId val="5894144"/>
        <c:scaling>
          <c:orientation val="minMax"/>
          <c:max val="100"/>
          <c:min val="0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5880064"/>
        <c:crosses val="autoZero"/>
        <c:crossBetween val="between"/>
        <c:majorUnit val="20"/>
        <c:minorUnit val="2"/>
        <c:dispUnits>
          <c:builtInUnit val="hundred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Повторное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7649477348635995E-2"/>
                  <c:y val="-7.45518535008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7649477348635995E-2"/>
                  <c:y val="-7.1684474520063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770677314842227E-2"/>
                  <c:y val="-7.45518535008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Что вы знаете о профилактике по Ишемической болезни сердца? (подробный ответ)</c:v>
                </c:pt>
                <c:pt idx="1">
                  <c:v>Назовите причины развития Ишемической болезни сердца (правильный ответ)</c:v>
                </c:pt>
                <c:pt idx="2">
                  <c:v>Что такое Ишемическая болезнь сердца? (правильный ответ)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Первичное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34379709665935E-2"/>
                  <c:y val="-7.45518535008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490284415200554E-2"/>
                  <c:y val="-8.602136942407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917040755929955E-2"/>
                  <c:y val="-7.1684700297936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Что вы знаете о профилактике по Ишемической болезни сердца? (подробный ответ)</c:v>
                </c:pt>
                <c:pt idx="1">
                  <c:v>Назовите причины развития Ишемической болезни сердца (правильный ответ)</c:v>
                </c:pt>
                <c:pt idx="2">
                  <c:v>Что такое Ишемическая болезнь сердца? (правильный ответ)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26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562496"/>
        <c:axId val="21564032"/>
        <c:axId val="0"/>
      </c:bar3DChart>
      <c:catAx>
        <c:axId val="21562496"/>
        <c:scaling>
          <c:orientation val="minMax"/>
        </c:scaling>
        <c:delete val="0"/>
        <c:axPos val="l"/>
        <c:majorTickMark val="out"/>
        <c:minorTickMark val="none"/>
        <c:tickLblPos val="nextTo"/>
        <c:crossAx val="21564032"/>
        <c:crosses val="autoZero"/>
        <c:auto val="1"/>
        <c:lblAlgn val="ctr"/>
        <c:lblOffset val="100"/>
        <c:noMultiLvlLbl val="0"/>
      </c:catAx>
      <c:valAx>
        <c:axId val="21564032"/>
        <c:scaling>
          <c:orientation val="minMax"/>
          <c:max val="100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21562496"/>
        <c:crosses val="autoZero"/>
        <c:crossBetween val="between"/>
        <c:majorUnit val="20"/>
        <c:minorUnit val="2"/>
        <c:dispUnits>
          <c:builtInUnit val="hundreds"/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36D26-0858-4515-BD02-C512BC583037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BDBF-E8BD-480C-AA30-CC0A0CDA0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5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229200"/>
            <a:ext cx="6110496" cy="10353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Выполнил: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Специальность: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естринское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дело,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группа 636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Руководитель: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975" y="1628800"/>
            <a:ext cx="7406640" cy="1857388"/>
          </a:xfrm>
          <a:effectLst/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Профилактика Ишемической болезни сердца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5716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Областное государственное бюджетное профессиональное образовательное учреждение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«Томский базовый медицинский колледж»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6384359"/>
            <a:ext cx="15001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Томск-2017</a:t>
            </a:r>
            <a:endParaRPr lang="ru-RU" sz="14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4351475"/>
            <a:ext cx="7672365" cy="517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293D87"/>
                </a:solidFill>
                <a:latin typeface="Arial" pitchFamily="34" charset="0"/>
                <a:cs typeface="Arial" pitchFamily="34" charset="0"/>
              </a:rPr>
              <a:t>Выпускная квалификационная работа</a:t>
            </a:r>
            <a:endParaRPr lang="ru-RU" sz="2800" b="1" dirty="0">
              <a:solidFill>
                <a:srgbClr val="293D8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47966188"/>
              </p:ext>
            </p:extLst>
          </p:nvPr>
        </p:nvGraphicFramePr>
        <p:xfrm>
          <a:off x="571472" y="1268760"/>
          <a:ext cx="8072494" cy="5089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11953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000" b="1" dirty="0" smtClean="0">
                <a:cs typeface="Arial" charset="0"/>
              </a:rPr>
              <a:t>Анализ первичного и повторного анкетирования: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1571612"/>
            <a:ext cx="8072494" cy="5072098"/>
          </a:xfrm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Соблюдать диету (питаться маленькими порциями, 5 раз в день);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Сократить общее потребление жиров до 30%;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Повысить потребление свежих фруктов и овощей;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Сократить общее потребление калорий, если необходимо похудеть;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При повышенном АД сократить потребление соли;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Повышение физической активности лечебной физической культурой, плаванием;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Научиться управлять эмоциями;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Отказаться от вредных привычек.</a:t>
            </a:r>
          </a:p>
          <a:p>
            <a:pPr>
              <a:buClrTx/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ClrTx/>
              <a:buFont typeface="Arial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Рекомендации по профилактике Ишемической болезни сердца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14348" y="1162808"/>
            <a:ext cx="7858180" cy="5072098"/>
          </a:xfrm>
        </p:spPr>
        <p:txBody>
          <a:bodyPr>
            <a:normAutofit/>
          </a:bodyPr>
          <a:lstStyle/>
          <a:p>
            <a:pPr marL="45720" indent="0" algn="ctr">
              <a:spcBef>
                <a:spcPts val="240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Сравнительный анализ первичного и повторного анкетирования показал, что проведённая беседа и изучение буклета повысили уровень информативности пациентов. Следует добавить, что пациенты заинтересовались в получении дополнительной информации и постепенным формированием здорового образа жизни.</a:t>
            </a:r>
          </a:p>
          <a:p>
            <a:pPr marL="45720" indent="0" algn="ctr">
              <a:spcBef>
                <a:spcPts val="240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Это доказывает, что поставленная цель достигнута.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28604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Вывод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229200"/>
            <a:ext cx="6110496" cy="10353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Выполнил: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Специальность: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естринское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дело,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группа 636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Руководитель: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975" y="1628800"/>
            <a:ext cx="7406640" cy="1857388"/>
          </a:xfrm>
          <a:effectLst/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Профилактика Ишемической болезни сердца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5716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Областное государственное бюджетное профессиональное образовательное учреждение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«Томский базовый медицинский колледж»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6384359"/>
            <a:ext cx="15001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Томск-2017</a:t>
            </a:r>
            <a:endParaRPr lang="ru-RU" sz="14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971600" y="4351475"/>
            <a:ext cx="7672365" cy="517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293D87"/>
                </a:solidFill>
                <a:latin typeface="Arial" pitchFamily="34" charset="0"/>
                <a:cs typeface="Arial" pitchFamily="34" charset="0"/>
              </a:rPr>
              <a:t>Выпускная квалификационная работа</a:t>
            </a:r>
            <a:endParaRPr lang="ru-RU" sz="2800" b="1" dirty="0">
              <a:solidFill>
                <a:srgbClr val="293D8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286808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Ишемическая болезнь сердца (ИБС) в наше время является ведущей причиной смертности и инвалидности во всем мире.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Если </a:t>
            </a:r>
            <a:r>
              <a:rPr lang="ru-RU" sz="2800" dirty="0" smtClean="0">
                <a:solidFill>
                  <a:schemeClr val="tx1"/>
                </a:solidFill>
              </a:rPr>
              <a:t>у человека имеется хотя бы один фактор риска, то вероятность развития ИБС увеличивается в 2-3 раза. При сочетании нескольких факторов, риск смерти от ишемической болезни сердца возрастает до 15 раз.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Поэтому так важна и актуальна профилактика ишемической болезни сердца.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064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Актуальность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1744" y="500042"/>
            <a:ext cx="8174712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Объект исследования</a:t>
            </a:r>
            <a:r>
              <a:rPr lang="ru-RU" sz="2800" dirty="0" smtClean="0">
                <a:solidFill>
                  <a:schemeClr val="tx1"/>
                </a:solidFill>
                <a:cs typeface="Arial" pitchFamily="34" charset="0"/>
              </a:rPr>
              <a:t>: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cs typeface="Arial" pitchFamily="34" charset="0"/>
              </a:rPr>
              <a:t>	профилактика ишемической болезни сердца.</a:t>
            </a:r>
            <a:endParaRPr lang="en-US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исследования: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  <a:cs typeface="Arial" pitchFamily="34" charset="0"/>
              </a:rPr>
              <a:t>роль м/с в повышении знаний населения об ишемической болезни и ее профилактике</a:t>
            </a:r>
            <a:r>
              <a:rPr lang="ru-RU" sz="2800" dirty="0">
                <a:solidFill>
                  <a:schemeClr val="tx1"/>
                </a:solidFill>
                <a:cs typeface="Arial" pitchFamily="34" charset="0"/>
              </a:rPr>
              <a:t>. </a:t>
            </a:r>
            <a:endParaRPr lang="en-US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исследования:</a:t>
            </a:r>
          </a:p>
          <a:p>
            <a:pPr>
              <a:buNone/>
            </a:pPr>
            <a:r>
              <a:rPr lang="ru-RU" sz="2800" dirty="0">
                <a:solidFill>
                  <a:schemeClr val="tx1"/>
                </a:solidFill>
                <a:cs typeface="Arial" pitchFamily="34" charset="0"/>
              </a:rPr>
              <a:t>	повышение уровня знаний населения по профилактике  ишемической болезни сердца.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1124744"/>
            <a:ext cx="8462744" cy="54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1)Изучить литературу по проблеме исследования.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2)Изучить профилактику ишемической болезни.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3)Набрать группу для исследования.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4)Разработать анкету на выявление знаний по профилактике ишемической болезни, провести анкетирование.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5)Разработать программу обучающего семинара и провести его.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6)Провести повторное анкетирование.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7)Сделать выводы.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Задачи исследования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59958" y="968534"/>
            <a:ext cx="8532522" cy="577283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</a:rPr>
              <a:t>Ишемическая болезнь сердца (ВОЗ)</a:t>
            </a:r>
            <a:r>
              <a:rPr lang="ru-RU" sz="2500" dirty="0" smtClean="0">
                <a:solidFill>
                  <a:schemeClr val="tx1"/>
                </a:solidFill>
              </a:rPr>
              <a:t> представляет собой острую или хроническую дисфункцию сердца, возникшую вследствие абсолютного или относительного уменьшения снабжения миокарда артериальной кровью.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>
                <a:solidFill>
                  <a:schemeClr val="tx1"/>
                </a:solidFill>
              </a:rPr>
              <a:t>Профилактика заболеваний </a:t>
            </a:r>
            <a:r>
              <a:rPr lang="ru-RU" sz="2500" dirty="0">
                <a:solidFill>
                  <a:schemeClr val="tx1"/>
                </a:solidFill>
              </a:rPr>
              <a:t>– это комплекс медицинских и немедицинских мероприятий предупредительно-оздоровительного характера.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 smtClean="0">
                <a:solidFill>
                  <a:schemeClr val="tx1"/>
                </a:solidFill>
              </a:rPr>
              <a:t>Профилактика ишемической болезни сердца</a:t>
            </a:r>
            <a:r>
              <a:rPr lang="ru-RU" sz="2500" dirty="0" smtClean="0">
                <a:solidFill>
                  <a:schemeClr val="tx1"/>
                </a:solidFill>
              </a:rPr>
              <a:t> – это ряд комплексных мероприятий, направленных на предотвращение появления заболевания, развития и возникновения возможных (прогнозируемых) осложнений, которые могут быть вплоть до летального исхода.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Теоретическая 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824518"/>
            <a:ext cx="8568952" cy="5916850"/>
          </a:xfrm>
        </p:spPr>
        <p:txBody>
          <a:bodyPr>
            <a:normAutofit fontScale="85000" lnSpcReduction="20000"/>
          </a:bodyPr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Различают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первичную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>
                <a:solidFill>
                  <a:schemeClr val="tx1"/>
                </a:solidFill>
              </a:rPr>
              <a:t>устранение факторов риска для всего населения и раннее выявление </a:t>
            </a:r>
            <a:r>
              <a:rPr lang="ru-RU" sz="2800" dirty="0" smtClean="0">
                <a:solidFill>
                  <a:schemeClr val="tx1"/>
                </a:solidFill>
              </a:rPr>
              <a:t>заболевания)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вторичную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>
                <a:solidFill>
                  <a:schemeClr val="tx1"/>
                </a:solidFill>
              </a:rPr>
              <a:t>выявления и лечения </a:t>
            </a:r>
            <a:r>
              <a:rPr lang="ru-RU" sz="2800" dirty="0" smtClean="0">
                <a:solidFill>
                  <a:schemeClr val="tx1"/>
                </a:solidFill>
              </a:rPr>
              <a:t>заболевания </a:t>
            </a:r>
            <a:r>
              <a:rPr lang="ru-RU" sz="2800" dirty="0">
                <a:solidFill>
                  <a:schemeClr val="tx1"/>
                </a:solidFill>
              </a:rPr>
              <a:t>на ранних стадиях при наличии факторов </a:t>
            </a:r>
            <a:r>
              <a:rPr lang="ru-RU" sz="2800" dirty="0" smtClean="0">
                <a:solidFill>
                  <a:schemeClr val="tx1"/>
                </a:solidFill>
              </a:rPr>
              <a:t>риска)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третичную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>
                <a:solidFill>
                  <a:schemeClr val="tx1"/>
                </a:solidFill>
              </a:rPr>
              <a:t>проводится уже после подтверждения основного </a:t>
            </a:r>
            <a:r>
              <a:rPr lang="ru-RU" sz="2800" dirty="0" smtClean="0">
                <a:solidFill>
                  <a:schemeClr val="tx1"/>
                </a:solidFill>
              </a:rPr>
              <a:t>диагноза)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профилактику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Вторичная профилактика ИБС включает: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борьбу с факторами риска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медикаментозная профилактика спазмов коронарных сосудов;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лечение и профилактика аритмий;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реабилитация больных с помощью физических тренировок и медикаментозных средств; 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хирургическая помощь больным, если в этом возникает необходимость.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3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Профилактика ИБС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75777" y="1052736"/>
            <a:ext cx="8535322" cy="502403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проходила в ОГАУЗ </a:t>
            </a:r>
            <a:r>
              <a:rPr lang="en-US" sz="2600" dirty="0" smtClean="0">
                <a:solidFill>
                  <a:schemeClr val="tx1"/>
                </a:solidFill>
              </a:rPr>
              <a:t>«</a:t>
            </a:r>
            <a:r>
              <a:rPr lang="ru-RU" sz="2600" dirty="0" smtClean="0">
                <a:solidFill>
                  <a:schemeClr val="tx1"/>
                </a:solidFill>
              </a:rPr>
              <a:t>Томская областная клиническая больница</a:t>
            </a:r>
            <a:r>
              <a:rPr lang="en-US" sz="2600" dirty="0" smtClean="0">
                <a:solidFill>
                  <a:schemeClr val="tx1"/>
                </a:solidFill>
              </a:rPr>
              <a:t>»</a:t>
            </a:r>
            <a:r>
              <a:rPr lang="ru-RU" sz="2600" dirty="0" smtClean="0">
                <a:solidFill>
                  <a:schemeClr val="tx1"/>
                </a:solidFill>
              </a:rPr>
              <a:t>, в кардиологическом отделении.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101323"/>
              </a:buClr>
              <a:buNone/>
            </a:pP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Для проведения исследования была отобрана </a:t>
            </a:r>
            <a:r>
              <a:rPr lang="ru-RU" altLang="ru-RU" sz="2600" b="1" dirty="0">
                <a:solidFill>
                  <a:schemeClr val="tx1"/>
                </a:solidFill>
                <a:cs typeface="Arial" charset="0"/>
              </a:rPr>
              <a:t>группа из </a:t>
            </a:r>
            <a:r>
              <a:rPr lang="ru-RU" altLang="ru-RU" sz="2600" b="1" dirty="0" smtClean="0">
                <a:solidFill>
                  <a:schemeClr val="tx1"/>
                </a:solidFill>
                <a:cs typeface="Arial" charset="0"/>
              </a:rPr>
              <a:t>15 респондентов</a:t>
            </a:r>
            <a:r>
              <a:rPr lang="ru-RU" altLang="ru-RU" sz="2600" dirty="0" smtClean="0">
                <a:solidFill>
                  <a:schemeClr val="tx1"/>
                </a:solidFill>
                <a:cs typeface="Arial" charset="0"/>
              </a:rPr>
              <a:t> </a:t>
            </a:r>
            <a:endParaRPr lang="ru-RU" altLang="ru-RU" sz="2600" dirty="0">
              <a:solidFill>
                <a:schemeClr val="tx1"/>
              </a:solidFill>
              <a:cs typeface="Arial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101323"/>
              </a:buClr>
              <a:buNone/>
            </a:pP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в возрасте от </a:t>
            </a:r>
            <a:r>
              <a:rPr lang="ru-RU" altLang="ru-RU" sz="2600" dirty="0" smtClean="0">
                <a:solidFill>
                  <a:schemeClr val="tx1"/>
                </a:solidFill>
                <a:cs typeface="Arial" charset="0"/>
              </a:rPr>
              <a:t>52 </a:t>
            </a: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до 60 лет.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101323"/>
              </a:buClr>
              <a:buNone/>
            </a:pP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Для выявления уровня информированности пациентов о 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профилактике Ишемической болезни сердца</a:t>
            </a:r>
            <a:endParaRPr lang="ru-RU" altLang="ru-RU" sz="2600" dirty="0">
              <a:solidFill>
                <a:schemeClr val="tx1"/>
              </a:solidFill>
              <a:cs typeface="Arial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101323"/>
              </a:buClr>
              <a:buNone/>
            </a:pP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была </a:t>
            </a:r>
            <a:r>
              <a:rPr lang="ru-RU" altLang="ru-RU" sz="2600" b="1" dirty="0">
                <a:solidFill>
                  <a:schemeClr val="tx1"/>
                </a:solidFill>
                <a:cs typeface="Arial" charset="0"/>
              </a:rPr>
              <a:t>составлена анкета</a:t>
            </a: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, 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101323"/>
              </a:buClr>
              <a:buNone/>
            </a:pP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проведено анкетирование,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101323"/>
              </a:buClr>
              <a:buNone/>
            </a:pPr>
            <a:r>
              <a:rPr lang="ru-RU" altLang="ru-RU" sz="2600" dirty="0">
                <a:solidFill>
                  <a:schemeClr val="tx1"/>
                </a:solidFill>
                <a:cs typeface="Arial" charset="0"/>
              </a:rPr>
              <a:t>проанализированы результаты</a:t>
            </a:r>
            <a:r>
              <a:rPr lang="ru-RU" altLang="ru-RU" sz="2600" dirty="0" smtClean="0">
                <a:solidFill>
                  <a:schemeClr val="tx1"/>
                </a:solidFill>
                <a:cs typeface="Arial" charset="0"/>
              </a:rPr>
              <a:t>.</a:t>
            </a:r>
            <a:endParaRPr lang="en-US" altLang="ru-RU" sz="26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60648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Практическая часть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Первичное анкетирование</a:t>
            </a:r>
            <a:endParaRPr lang="ru-RU" sz="4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1026297"/>
              </p:ext>
            </p:extLst>
          </p:nvPr>
        </p:nvGraphicFramePr>
        <p:xfrm>
          <a:off x="0" y="1071546"/>
          <a:ext cx="4429124" cy="3581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3594273"/>
              </p:ext>
            </p:extLst>
          </p:nvPr>
        </p:nvGraphicFramePr>
        <p:xfrm>
          <a:off x="4357686" y="928670"/>
          <a:ext cx="450059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265215476"/>
              </p:ext>
            </p:extLst>
          </p:nvPr>
        </p:nvGraphicFramePr>
        <p:xfrm>
          <a:off x="3714744" y="3714752"/>
          <a:ext cx="5429256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428604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Повторное анкетирование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642910" y="1142984"/>
            <a:ext cx="7858180" cy="528641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cs typeface="Arial" charset="0"/>
              </a:rPr>
              <a:t>Анализ первичного анкетирования показал низкий </a:t>
            </a:r>
            <a:r>
              <a:rPr lang="ru-RU" sz="2800" dirty="0" smtClean="0">
                <a:solidFill>
                  <a:schemeClr val="tx1"/>
                </a:solidFill>
                <a:cs typeface="Arial" pitchFamily="34" charset="0"/>
              </a:rPr>
              <a:t>уровень информированности пациентов о профилактике Ишемической болезни сердца.</a:t>
            </a:r>
            <a:endParaRPr lang="ru-RU" sz="2800" dirty="0" smtClean="0">
              <a:solidFill>
                <a:schemeClr val="tx1"/>
              </a:solidFill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cs typeface="Arial" charset="0"/>
              </a:rPr>
              <a:t>Поэтому было решено провести санитарно-просветительную работу: разработана и проведена</a:t>
            </a: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cs typeface="Arial" charset="0"/>
              </a:rPr>
              <a:t>беседа с пациентами, разработан буклет и рекомендации. </a:t>
            </a:r>
          </a:p>
          <a:p>
            <a:pPr marL="0" indent="0" algn="ctr"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cs typeface="Arial" charset="0"/>
              </a:rPr>
              <a:t>Проведено повторное анкетирование.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2030</TotalTime>
  <Words>526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Профилактика Ишемической болезни сердца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 Ишемической болезни сердца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Ишемической болезни сердца</dc:title>
  <dc:creator>Vlad</dc:creator>
  <cp:lastModifiedBy>Боярова Нина В.</cp:lastModifiedBy>
  <cp:revision>88</cp:revision>
  <dcterms:created xsi:type="dcterms:W3CDTF">2017-05-25T15:15:20Z</dcterms:created>
  <dcterms:modified xsi:type="dcterms:W3CDTF">2019-02-20T04:49:54Z</dcterms:modified>
</cp:coreProperties>
</file>