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9D86DE"/>
    <a:srgbClr val="333399"/>
    <a:srgbClr val="A899CF"/>
    <a:srgbClr val="92D6D4"/>
    <a:srgbClr val="9C3BE5"/>
    <a:srgbClr val="A5BAD9"/>
    <a:srgbClr val="9966FF"/>
    <a:srgbClr val="8E9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34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2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07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0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1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76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1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2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89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14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0B2B9-9484-4172-BE1A-60A261187CE5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B4686-8A98-4AD2-A284-FFD46F87E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6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02376" y="4972031"/>
            <a:ext cx="6357258" cy="11326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Ложкина Т.Ю.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45" y="4962406"/>
            <a:ext cx="790609" cy="1132677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73262" y="1598137"/>
            <a:ext cx="75863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Образовательно-отраслевой кластер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Здравоохранение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66888" y="1251708"/>
            <a:ext cx="4261104" cy="4855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43" y="1382669"/>
            <a:ext cx="4070010" cy="4593542"/>
          </a:xfrm>
          <a:prstGeom prst="rect">
            <a:avLst/>
          </a:prstGeom>
          <a:ln>
            <a:solidFill>
              <a:srgbClr val="9D86DE"/>
            </a:solidFill>
          </a:ln>
        </p:spPr>
      </p:pic>
    </p:spTree>
    <p:extLst>
      <p:ext uri="{BB962C8B-B14F-4D97-AF65-F5344CB8AC3E}">
        <p14:creationId xmlns:p14="http://schemas.microsoft.com/office/powerpoint/2010/main" val="4223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3676" y="20206"/>
            <a:ext cx="7586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Образовательно-отраслевой кластер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1471" y="5961948"/>
            <a:ext cx="620529" cy="889009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97380" y="6122177"/>
            <a:ext cx="903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 ДЕПАРТАМЕНТА ПРОФЕССИОНАЛЬНОГО ОБРАЗОВАНИЯ ОТ </a:t>
            </a:r>
            <a:r>
              <a:rPr lang="ru-RU" sz="1400" b="1" dirty="0" smtClean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26.10.2020 </a:t>
            </a:r>
            <a:r>
              <a:rPr lang="ru-RU" sz="14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№465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69443" y="1618879"/>
            <a:ext cx="3678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ПРЕИМУЩЕСТВ ВНУТРИКЛАСТЕРНОГО ВЗАИМОДЕЙСТВИЯ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34549" y="654474"/>
            <a:ext cx="5103628" cy="276999"/>
          </a:xfrm>
          <a:prstGeom prst="rect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ОБРАЗОВАТЕЛЬНО-ОТРАСЛЕВОЙ КЛАСТЕР - ОБЪЕДИНЕНИЕ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433" y="930277"/>
            <a:ext cx="115094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ОБЛАСТНЫХ ГОСУДАРСТВЕННЫХ ПОО, ПОДВЕДОМСТВЕННЫХ ДЕПАРТАМЕНТУ СПО ТОМСКОЙ ОБЛАСТИ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ПОТЕНЦИАЛЬНЫХ РАБОТОДАТЕЛЕЙ ОБУЧАЮЩИХСЯ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ФЕДЕРАЛЬНЫХ ИСПОЛНИТЕЛЬНЫХ ОРГАНОВ ГОСУДАРСТВЕННОЙ ВЛАСТИ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ОРГАНОВ ГОСУДАРСТВЕННОЙ ВЛАСТИ ТОМСКОЙ ОБЛАСТИ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ОРГАНОВ МЕСТНОГО САМОУПРАВЛЕНИЯ МУНИЦИПАЛЬНЫХ ОБРАЗОВАНИЙ ТОМСКОЙ ОБЛАСТИ</a:t>
            </a:r>
          </a:p>
          <a:p>
            <a:pPr marL="171450" indent="-171450">
              <a:buClr>
                <a:srgbClr val="BE7CF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НЕКОММЕРЧЕСКИХ ОРГАНИЗАЦИЙ</a:t>
            </a: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7872872" y="737551"/>
            <a:ext cx="318976" cy="1521262"/>
          </a:xfrm>
          <a:prstGeom prst="rightBrace">
            <a:avLst>
              <a:gd name="adj1" fmla="val 0"/>
              <a:gd name="adj2" fmla="val 24838"/>
            </a:avLst>
          </a:prstGeom>
          <a:ln w="3810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BE7CF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97412" y="862576"/>
            <a:ext cx="40368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КООРДИНАЦИЯ УСИЛИЙ ДЛЯ ОБЪЕДИНЕНИЯ РЕСУРСОВ ОРГАНИЗАЦИЙ В КЛАСТЕРАХ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032360" y="1849712"/>
            <a:ext cx="350874" cy="0"/>
          </a:xfrm>
          <a:prstGeom prst="line">
            <a:avLst/>
          </a:prstGeom>
          <a:ln w="3810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234966" y="2863257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9D86DE"/>
          </a:solidFill>
          <a:ln w="19050">
            <a:solidFill>
              <a:srgbClr val="9D8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В ТОМСКОЙ ОБЛАСТИ СИСТЕМЫ СПО И ПРОФЕССИОНАЛЬНОГО ОБУЧЕНИЯ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234966" y="3307622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19050">
            <a:solidFill>
              <a:srgbClr val="9D8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МОДЕРНИЗАЦИЯ ОБЛАСТНЫХ ГОСУДАРСТВЕННЫХ ПРОФЕССИОНАЛЬНЫХ ОРГАНИЗАЦИЙ, ВХОДЯЩИХ В КЛАСТЕР, ПОСРЕДСТВОМ РАЗВИТИЯ ИХ МАТЕРИАЛЬНО-ТЕХНИЧЕСКОЙ БАЗЫ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34966" y="3750407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9D86DE"/>
          </a:solidFill>
          <a:ln w="19050">
            <a:solidFill>
              <a:srgbClr val="9D8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КАЧЕСТВА ОБУЧЕНИЯ НА ОСНОВЕ ИНТЕГРАЦИИ ОБРАЗОВАНИЯ И ПРОИЗВОДСТВА, ЭКСПЕРТИЗЫ ПРОЕКТОВ, ОБРАЗОВАТЕЛЬНЫХ ПРОГРАММ, УЧЕБНЫХ ПЛАНОВ И МЕТОДИЧЕСКИХ ДОКУМЕНТОВ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234966" y="4194236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19050">
            <a:solidFill>
              <a:srgbClr val="9D8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ВЫПУСКНИКОВ ОБЛАСТНЫХ ГОСУДАРСТВЕННЫХ ПРОФЕССИОНАЛЬНЫХ ОРГАНИЗАЦИЙ, ВХОДЯЩИХ В КЛАСТЕР, ПОД КОНКРЕТНОЕ РАБОЧЕЕ МЕСТО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234965" y="4631907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9D86DE"/>
          </a:solidFill>
          <a:ln w="19050">
            <a:solidFill>
              <a:srgbClr val="9D8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РЫНКА ТРУДА ТОМСКОЙ ОБЛАСТИ И ПРОГНОЗИРОВАНИЯ ЕГО ПОТРЕБНОСТЕЙ В АСПЕКТЕ КОЛИЧЕСТВА</a:t>
            </a:r>
          </a:p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КАЧЕСТВА РАБОЧЕЙ СИЛЫ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234964" y="5075474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/>
          </a:solidFill>
          <a:ln w="19050">
            <a:solidFill>
              <a:srgbClr val="9D8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4E6DA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ПРИВЛЕКАТЕЛЬНОСТИ ОБЛАСТНЫХ ГОСУДАРСТВЕННЫХ ПРОФЕССИОНАЛЬНЫХ ОРГАНИЗАЦИЙ, ВХОДЯЩИХ В КЛАСТЕР, ДЛЯ ВЫПУСКНИКОВ ОБЩЕОБРАЗОВАТЕЛЬНЫХ ОРГАНИЗАЦИЙ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234963" y="5520101"/>
            <a:ext cx="11817729" cy="44224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9D86DE"/>
          </a:solidFill>
          <a:ln w="19050">
            <a:solidFill>
              <a:srgbClr val="9D8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МЕХАНИЗМОВ ГОСУДАРСТВЕННО-ЧАСТНОГО ПАРТНЕРСТВА С УЧАСТИЕМ ОРГАНИЗАЦИЙ, ВХОДЯЩИХ В КЛАСТЕР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34549" y="2311651"/>
            <a:ext cx="5103628" cy="276999"/>
          </a:xfrm>
          <a:prstGeom prst="rect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</a:t>
            </a:r>
          </a:p>
        </p:txBody>
      </p:sp>
    </p:spTree>
    <p:extLst>
      <p:ext uri="{BB962C8B-B14F-4D97-AF65-F5344CB8AC3E}">
        <p14:creationId xmlns:p14="http://schemas.microsoft.com/office/powerpoint/2010/main" val="9658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966" y="20206"/>
            <a:ext cx="11599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Состав Координационного совета</a:t>
            </a:r>
            <a:br>
              <a:rPr lang="ru-RU" sz="3600" b="1" dirty="0">
                <a:solidFill>
                  <a:srgbClr val="7030A0"/>
                </a:solidFill>
              </a:rPr>
            </a:br>
            <a:r>
              <a:rPr lang="ru-RU" sz="3600" b="1" dirty="0">
                <a:solidFill>
                  <a:srgbClr val="7030A0"/>
                </a:solidFill>
              </a:rPr>
              <a:t>образовательно-отраслевого кластера Здравоохранения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665" y="5201361"/>
            <a:ext cx="1156335" cy="1656639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8576">
            <a:off x="154747" y="4863149"/>
            <a:ext cx="2269887" cy="17674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185" y="1548335"/>
            <a:ext cx="1975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9D86DE"/>
                </a:solidFill>
              </a:rPr>
              <a:t>Областные ПОО</a:t>
            </a:r>
            <a:endParaRPr lang="ru-RU" sz="2000" b="1" dirty="0">
              <a:solidFill>
                <a:srgbClr val="9D86D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79966" y="1258593"/>
            <a:ext cx="1860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9D86DE"/>
                </a:solidFill>
              </a:rPr>
              <a:t>Представители</a:t>
            </a:r>
          </a:p>
          <a:p>
            <a:r>
              <a:rPr lang="ru-RU" sz="2000" b="1" dirty="0" smtClean="0">
                <a:solidFill>
                  <a:srgbClr val="9D86DE"/>
                </a:solidFill>
              </a:rPr>
              <a:t>работодателей</a:t>
            </a:r>
            <a:endParaRPr lang="ru-RU" sz="2000" b="1" dirty="0">
              <a:solidFill>
                <a:srgbClr val="9D86D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7173" y="1258593"/>
            <a:ext cx="3032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9D86DE"/>
                </a:solidFill>
              </a:rPr>
              <a:t>Органы государственной </a:t>
            </a:r>
          </a:p>
          <a:p>
            <a:r>
              <a:rPr lang="ru-RU" sz="2000" b="1" dirty="0" smtClean="0">
                <a:solidFill>
                  <a:srgbClr val="9D86DE"/>
                </a:solidFill>
              </a:rPr>
              <a:t>власти Томской области</a:t>
            </a:r>
            <a:endParaRPr lang="ru-RU" sz="2000" b="1" dirty="0">
              <a:solidFill>
                <a:srgbClr val="9D86D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9133" y="1948445"/>
            <a:ext cx="2849077" cy="25574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98232" y="1948445"/>
            <a:ext cx="2839452" cy="255740"/>
          </a:xfrm>
          <a:prstGeom prst="rect">
            <a:avLst/>
          </a:prstGeom>
          <a:solidFill>
            <a:srgbClr val="8E90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657173" y="1948445"/>
            <a:ext cx="3032881" cy="255740"/>
          </a:xfrm>
          <a:prstGeom prst="rect">
            <a:avLst/>
          </a:prstGeom>
          <a:solidFill>
            <a:srgbClr val="A5BA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8007" y="2002056"/>
            <a:ext cx="173254" cy="173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27106" y="2002056"/>
            <a:ext cx="173254" cy="173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695668" y="2002056"/>
            <a:ext cx="173254" cy="173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79133" y="2356586"/>
            <a:ext cx="173254" cy="17325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79133" y="2752866"/>
            <a:ext cx="173254" cy="173254"/>
          </a:xfrm>
          <a:prstGeom prst="rect">
            <a:avLst/>
          </a:prstGeom>
          <a:noFill/>
          <a:ln w="19050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81686" y="2273005"/>
            <a:ext cx="1867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ОГБПОУ «ТБМК»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1685" y="2642337"/>
            <a:ext cx="2208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КФ ОГБПОУ «ТБМК»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98233" y="2356586"/>
            <a:ext cx="173254" cy="173254"/>
          </a:xfrm>
          <a:prstGeom prst="rect">
            <a:avLst/>
          </a:prstGeom>
          <a:noFill/>
          <a:ln w="19050">
            <a:solidFill>
              <a:srgbClr val="A5BA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898233" y="2997600"/>
            <a:ext cx="173254" cy="173254"/>
          </a:xfrm>
          <a:prstGeom prst="rect">
            <a:avLst/>
          </a:prstGeom>
          <a:noFill/>
          <a:ln w="190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100361" y="2273005"/>
            <a:ext cx="2464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ОГАУЗ «</a:t>
            </a:r>
            <a:r>
              <a:rPr lang="ru-RU" b="1" dirty="0" err="1" smtClean="0"/>
              <a:t>Колпашевская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районная больница»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100360" y="2887071"/>
            <a:ext cx="2311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ОГАУЗ «</a:t>
            </a:r>
            <a:r>
              <a:rPr lang="ru-RU" b="1" dirty="0" err="1" smtClean="0"/>
              <a:t>Шегарская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районная больница»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898232" y="3643931"/>
            <a:ext cx="173254" cy="173254"/>
          </a:xfrm>
          <a:prstGeom prst="rect">
            <a:avLst/>
          </a:prstGeom>
          <a:noFill/>
          <a:ln w="19050">
            <a:solidFill>
              <a:srgbClr val="9C3B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100359" y="3533402"/>
            <a:ext cx="2913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ОГАУЗ «Поликлиника №1» </a:t>
            </a:r>
          </a:p>
          <a:p>
            <a:r>
              <a:rPr lang="ru-RU" b="1" dirty="0" smtClean="0"/>
              <a:t>города Томска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898231" y="4261651"/>
            <a:ext cx="173254" cy="173254"/>
          </a:xfrm>
          <a:prstGeom prst="rect">
            <a:avLst/>
          </a:prstGeom>
          <a:noFill/>
          <a:ln w="19050">
            <a:solidFill>
              <a:srgbClr val="92D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100358" y="4151122"/>
            <a:ext cx="3365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ОГАУЗ «Родильный дом имени </a:t>
            </a:r>
          </a:p>
          <a:p>
            <a:r>
              <a:rPr lang="ru-RU" b="1" dirty="0" smtClean="0"/>
              <a:t>Н.А. Семашко города Томска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667809" y="2335916"/>
            <a:ext cx="173254" cy="173254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869937" y="2252335"/>
            <a:ext cx="340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Департамент здравоохранения </a:t>
            </a:r>
          </a:p>
          <a:p>
            <a:r>
              <a:rPr lang="ru-RU" b="1" dirty="0" smtClean="0"/>
              <a:t>Томской области 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657173" y="3036909"/>
            <a:ext cx="2798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D86DE"/>
                </a:solidFill>
              </a:rPr>
              <a:t>Общеобразовательные</a:t>
            </a:r>
          </a:p>
          <a:p>
            <a:pPr algn="ctr"/>
            <a:r>
              <a:rPr lang="ru-RU" sz="2000" b="1" dirty="0" smtClean="0">
                <a:solidFill>
                  <a:srgbClr val="9D86DE"/>
                </a:solidFill>
              </a:rPr>
              <a:t>организации</a:t>
            </a:r>
            <a:endParaRPr lang="ru-RU" sz="2000" b="1" dirty="0">
              <a:solidFill>
                <a:srgbClr val="9D86D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668336" y="3726761"/>
            <a:ext cx="2839452" cy="2557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697210" y="3780372"/>
            <a:ext cx="173254" cy="173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668336" y="4084145"/>
            <a:ext cx="173254" cy="173254"/>
          </a:xfrm>
          <a:prstGeom prst="rect">
            <a:avLst/>
          </a:prstGeom>
          <a:noFill/>
          <a:ln w="1905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7870464" y="4000564"/>
            <a:ext cx="3622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МБОУ «</a:t>
            </a:r>
            <a:r>
              <a:rPr lang="ru-RU" b="1" dirty="0" err="1" smtClean="0"/>
              <a:t>Мирненская</a:t>
            </a:r>
            <a:r>
              <a:rPr lang="ru-RU" b="1" dirty="0" smtClean="0"/>
              <a:t> СОШ» </a:t>
            </a:r>
          </a:p>
          <a:p>
            <a:r>
              <a:rPr lang="ru-RU" b="1" dirty="0" smtClean="0"/>
              <a:t>Томского района Томской области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666794" y="4684544"/>
            <a:ext cx="173254" cy="173254"/>
          </a:xfrm>
          <a:prstGeom prst="rect">
            <a:avLst/>
          </a:prstGeom>
          <a:noFill/>
          <a:ln w="19050">
            <a:solidFill>
              <a:srgbClr val="A899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7868922" y="4600963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МБОУ «СОШ №4 имени Е.А. Жданова» </a:t>
            </a:r>
          </a:p>
          <a:p>
            <a:r>
              <a:rPr lang="ru-RU" b="1" dirty="0" smtClean="0"/>
              <a:t>города Колпашево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34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120" y="20206"/>
            <a:ext cx="9838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Состав Экспертного совета образовательно-отраслевого кластера Здравоохранения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665" y="5201361"/>
            <a:ext cx="1156335" cy="1656639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8576">
            <a:off x="10863941" y="103227"/>
            <a:ext cx="1499780" cy="1167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350" y="793815"/>
            <a:ext cx="116946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b="1" dirty="0" err="1" smtClean="0"/>
              <a:t>Калянова</a:t>
            </a:r>
            <a:r>
              <a:rPr lang="ru-RU" b="1" dirty="0" smtClean="0"/>
              <a:t> Татьяна Александровна</a:t>
            </a:r>
            <a:r>
              <a:rPr lang="ru-RU" dirty="0" smtClean="0"/>
              <a:t>, заместитель директора по Учебно-методической и воспитательной работе;</a:t>
            </a:r>
          </a:p>
          <a:p>
            <a:pPr marL="342900" indent="-342900">
              <a:buAutoNum type="arabicPeriod"/>
            </a:pPr>
            <a:r>
              <a:rPr lang="ru-RU" b="1" dirty="0" err="1" smtClean="0"/>
              <a:t>Марахонич</a:t>
            </a:r>
            <a:r>
              <a:rPr lang="ru-RU" b="1" dirty="0" smtClean="0"/>
              <a:t> Ольга Владиславовна</a:t>
            </a:r>
            <a:r>
              <a:rPr lang="ru-RU" dirty="0" smtClean="0"/>
              <a:t>, главная медицинская сестра ОГАУЗ «Больница №2»;</a:t>
            </a:r>
          </a:p>
          <a:p>
            <a:pPr marL="342900" indent="-342900">
              <a:buAutoNum type="arabicPeriod"/>
            </a:pPr>
            <a:r>
              <a:rPr lang="ru-RU" b="1" dirty="0" err="1" smtClean="0"/>
              <a:t>Юнгейм</a:t>
            </a:r>
            <a:r>
              <a:rPr lang="ru-RU" b="1" dirty="0" smtClean="0"/>
              <a:t> Наталия Юрьевна</a:t>
            </a:r>
            <a:r>
              <a:rPr lang="ru-RU" dirty="0" smtClean="0"/>
              <a:t>, главная медицинская сестра ОГАУЗ «Поликлиника №4»;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Казакова Надежда Викторовна</a:t>
            </a:r>
            <a:r>
              <a:rPr lang="ru-RU" dirty="0" smtClean="0"/>
              <a:t>, старшая медицинская сестра ОГБУЗ «Медико-санитарная часть №2»;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Назарова Ирина Олеговна</a:t>
            </a:r>
            <a:r>
              <a:rPr lang="ru-RU" dirty="0" smtClean="0"/>
              <a:t>, </a:t>
            </a:r>
            <a:r>
              <a:rPr lang="ru-RU" dirty="0"/>
              <a:t>главная медицинская сестра ОГАУЗ </a:t>
            </a:r>
            <a:r>
              <a:rPr lang="ru-RU" dirty="0" smtClean="0"/>
              <a:t>«Родильный дом </a:t>
            </a:r>
            <a:r>
              <a:rPr lang="ru-RU" dirty="0"/>
              <a:t>№4</a:t>
            </a:r>
            <a:r>
              <a:rPr lang="ru-RU" dirty="0" smtClean="0"/>
              <a:t>»;</a:t>
            </a:r>
          </a:p>
          <a:p>
            <a:pPr marL="342900" indent="-342900">
              <a:buFontTx/>
              <a:buAutoNum type="arabicPeriod"/>
            </a:pPr>
            <a:r>
              <a:rPr lang="ru-RU" b="1" dirty="0" err="1" smtClean="0"/>
              <a:t>Адианова</a:t>
            </a:r>
            <a:r>
              <a:rPr lang="ru-RU" b="1" dirty="0" smtClean="0"/>
              <a:t> Светлана Васильевна</a:t>
            </a:r>
            <a:r>
              <a:rPr lang="ru-RU" dirty="0" smtClean="0"/>
              <a:t>, </a:t>
            </a:r>
            <a:r>
              <a:rPr lang="ru-RU" dirty="0"/>
              <a:t>главная медицинская сестра ОГАУЗ </a:t>
            </a:r>
            <a:r>
              <a:rPr lang="ru-RU" dirty="0" smtClean="0"/>
              <a:t>«Детская больница №1»;</a:t>
            </a: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Рязанцева Наталья Николаевна</a:t>
            </a:r>
            <a:r>
              <a:rPr lang="ru-RU" dirty="0" smtClean="0"/>
              <a:t>, заведующий организационно-методическим отделом ОГАУЗ «Детская городская больница №2»;</a:t>
            </a:r>
          </a:p>
          <a:p>
            <a:pPr marL="342900" indent="-342900">
              <a:buFontTx/>
              <a:buAutoNum type="arabicPeriod"/>
            </a:pPr>
            <a:r>
              <a:rPr lang="ru-RU" b="1" dirty="0" err="1" smtClean="0"/>
              <a:t>Шубенкина</a:t>
            </a:r>
            <a:r>
              <a:rPr lang="ru-RU" b="1" dirty="0" smtClean="0"/>
              <a:t> </a:t>
            </a:r>
            <a:r>
              <a:rPr lang="ru-RU" b="1" dirty="0" err="1" smtClean="0"/>
              <a:t>Нателла</a:t>
            </a:r>
            <a:r>
              <a:rPr lang="ru-RU" b="1" dirty="0" smtClean="0"/>
              <a:t> Эльдар </a:t>
            </a:r>
            <a:r>
              <a:rPr lang="ru-RU" b="1" dirty="0" err="1" smtClean="0"/>
              <a:t>Кызы</a:t>
            </a:r>
            <a:r>
              <a:rPr lang="ru-RU" dirty="0" smtClean="0"/>
              <a:t>, главная медицинская сестра ОГАУЗ «Томская районная больница»;</a:t>
            </a:r>
          </a:p>
          <a:p>
            <a:pPr marL="342900" indent="-342900">
              <a:buFontTx/>
              <a:buAutoNum type="arabicPeriod"/>
            </a:pPr>
            <a:r>
              <a:rPr lang="ru-RU" b="1" dirty="0" err="1" smtClean="0"/>
              <a:t>Емелева</a:t>
            </a:r>
            <a:r>
              <a:rPr lang="ru-RU" b="1" dirty="0" smtClean="0"/>
              <a:t> Татьяна Федоровна</a:t>
            </a:r>
            <a:r>
              <a:rPr lang="ru-RU" dirty="0" smtClean="0"/>
              <a:t>, главная медицинская сестра ОГАУЗ «</a:t>
            </a:r>
            <a:r>
              <a:rPr lang="ru-RU" dirty="0" err="1" smtClean="0"/>
              <a:t>Колпашевская</a:t>
            </a:r>
            <a:r>
              <a:rPr lang="ru-RU" dirty="0" smtClean="0"/>
              <a:t> районная больница»;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Коновалова Виктория Геннадьевна</a:t>
            </a:r>
            <a:r>
              <a:rPr lang="ru-RU" dirty="0" smtClean="0"/>
              <a:t>, главная медицинская сестра ОГБУЗ «</a:t>
            </a:r>
            <a:r>
              <a:rPr lang="ru-RU" dirty="0" err="1" smtClean="0"/>
              <a:t>Каргасокская</a:t>
            </a:r>
            <a:r>
              <a:rPr lang="ru-RU" dirty="0" smtClean="0"/>
              <a:t> районная больница»;</a:t>
            </a:r>
          </a:p>
          <a:p>
            <a:pPr marL="342900" indent="-342900">
              <a:buFontTx/>
              <a:buAutoNum type="arabicPeriod"/>
            </a:pPr>
            <a:r>
              <a:rPr lang="ru-RU" b="1" dirty="0" err="1" smtClean="0"/>
              <a:t>Старыгина</a:t>
            </a:r>
            <a:r>
              <a:rPr lang="ru-RU" b="1" dirty="0" smtClean="0"/>
              <a:t> Елена Олеговна</a:t>
            </a:r>
            <a:r>
              <a:rPr lang="ru-RU" dirty="0" smtClean="0"/>
              <a:t>, главная медицинская сестра ОГБУЗ «</a:t>
            </a:r>
            <a:r>
              <a:rPr lang="ru-RU" dirty="0" err="1" smtClean="0"/>
              <a:t>Молчановская</a:t>
            </a:r>
            <a:r>
              <a:rPr lang="ru-RU" dirty="0" smtClean="0"/>
              <a:t> районная больница»;</a:t>
            </a:r>
          </a:p>
          <a:p>
            <a:pPr marL="342900" indent="-342900">
              <a:buFontTx/>
              <a:buAutoNum type="arabicPeriod"/>
            </a:pPr>
            <a:r>
              <a:rPr lang="ru-RU" b="1" dirty="0" err="1" smtClean="0"/>
              <a:t>Мясникова</a:t>
            </a:r>
            <a:r>
              <a:rPr lang="ru-RU" b="1" dirty="0" smtClean="0"/>
              <a:t> Надежда Андреевна</a:t>
            </a:r>
            <a:r>
              <a:rPr lang="ru-RU" dirty="0" smtClean="0"/>
              <a:t>, главный фельдшер ОГАУЗ «Станция скорой медицинской помощи»;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Пестова Вера Ивановна</a:t>
            </a:r>
            <a:r>
              <a:rPr lang="ru-RU" dirty="0" smtClean="0"/>
              <a:t>, </a:t>
            </a:r>
            <a:r>
              <a:rPr lang="ru-RU" dirty="0" smtClean="0"/>
              <a:t>преподаватель</a:t>
            </a:r>
            <a:r>
              <a:rPr lang="en-US" dirty="0" smtClean="0"/>
              <a:t> </a:t>
            </a:r>
            <a:r>
              <a:rPr lang="ru-RU" dirty="0" smtClean="0"/>
              <a:t>КФ ОГБПОУ «ТБМК»;</a:t>
            </a: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b="1" dirty="0" err="1" smtClean="0"/>
              <a:t>Ходос</a:t>
            </a:r>
            <a:r>
              <a:rPr lang="ru-RU" b="1" dirty="0" smtClean="0"/>
              <a:t> Ирина Александровна</a:t>
            </a:r>
            <a:r>
              <a:rPr lang="ru-RU" dirty="0" smtClean="0"/>
              <a:t>, руководитель практического обучения ОГБПОУ «ТБМК»;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Глазкова Елена Александровна</a:t>
            </a:r>
            <a:r>
              <a:rPr lang="ru-RU" dirty="0" smtClean="0"/>
              <a:t>, методист ОГБПОУ «ТБМК»;</a:t>
            </a:r>
          </a:p>
          <a:p>
            <a:pPr marL="342900" indent="-342900">
              <a:buFontTx/>
              <a:buAutoNum type="arabicPeriod"/>
            </a:pPr>
            <a:r>
              <a:rPr lang="ru-RU" b="1" dirty="0" err="1" smtClean="0"/>
              <a:t>Шулика</a:t>
            </a:r>
            <a:r>
              <a:rPr lang="ru-RU" b="1" dirty="0" smtClean="0"/>
              <a:t> Марина Станиславовна</a:t>
            </a:r>
            <a:r>
              <a:rPr lang="ru-RU" dirty="0" smtClean="0"/>
              <a:t>, заведующий отделом дополнительного профессионального образования ОГБПОУ «ТБМК». </a:t>
            </a:r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39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454</Words>
  <Application>Microsoft Office PowerPoint</Application>
  <PresentationFormat>Широкоэкранный</PresentationFormat>
  <Paragraphs>65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Фомина Валерия Алексеевна</dc:creator>
  <cp:lastModifiedBy>Фомина Валерия Алексеевна</cp:lastModifiedBy>
  <cp:revision>13</cp:revision>
  <dcterms:created xsi:type="dcterms:W3CDTF">2021-04-05T03:30:13Z</dcterms:created>
  <dcterms:modified xsi:type="dcterms:W3CDTF">2021-04-07T03:22:07Z</dcterms:modified>
</cp:coreProperties>
</file>